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Public Sans Bold" charset="1" panose="00000000000000000000"/>
      <p:regular r:id="rId51"/>
    </p:embeddedFont>
    <p:embeddedFont>
      <p:font typeface="Clear Sans Medium" charset="1" panose="020B0603030202020304"/>
      <p:regular r:id="rId52"/>
    </p:embeddedFont>
    <p:embeddedFont>
      <p:font typeface="Mardoto Bold" charset="1" panose="00000800000000000000"/>
      <p:regular r:id="rId53"/>
    </p:embeddedFont>
    <p:embeddedFont>
      <p:font typeface="Clear Sans" charset="1" panose="020B0503030202020304"/>
      <p:regular r:id="rId54"/>
    </p:embeddedFont>
    <p:embeddedFont>
      <p:font typeface="Garet Ultra-Bold" charset="1" panose="00000000000000000000"/>
      <p:regular r:id="rId55"/>
    </p:embeddedFont>
    <p:embeddedFont>
      <p:font typeface="Garet" charset="1" panose="00000000000000000000"/>
      <p:regular r:id="rId56"/>
    </p:embeddedFont>
    <p:embeddedFont>
      <p:font typeface="Garet Bold" charset="1" panose="00000000000000000000"/>
      <p:regular r:id="rId57"/>
    </p:embeddedFont>
    <p:embeddedFont>
      <p:font typeface="Mardoto Heavy" charset="1" panose="00000A00000000000000"/>
      <p:regular r:id="rId58"/>
    </p:embeddedFont>
    <p:embeddedFont>
      <p:font typeface="Open Sans Bold" charset="1" panose="020B0806030504020204"/>
      <p:regular r:id="rId59"/>
    </p:embeddedFont>
    <p:embeddedFont>
      <p:font typeface="Montserrat Semi-Bold Italics" charset="1" panose="00000700000000000000"/>
      <p:regular r:id="rId60"/>
    </p:embeddedFont>
    <p:embeddedFont>
      <p:font typeface="Clear Sans Bold" charset="1" panose="020B0803030202020304"/>
      <p:regular r:id="rId61"/>
    </p:embeddedFont>
    <p:embeddedFont>
      <p:font typeface="Open Sans" charset="1" panose="020B0606030504020204"/>
      <p:regular r:id="rId62"/>
    </p:embeddedFont>
    <p:embeddedFont>
      <p:font typeface="Montserrat" charset="1" panose="00000500000000000000"/>
      <p:regular r:id="rId63"/>
    </p:embeddedFont>
    <p:embeddedFont>
      <p:font typeface="Mardoto" charset="1" panose="000005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2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3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1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https://www.kaggle.com/datasets/pavansubhasht/ibm-hr-analytics-attrition-dataset"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grpSp>
        <p:nvGrpSpPr>
          <p:cNvPr name="Group 2" id="2"/>
          <p:cNvGrpSpPr/>
          <p:nvPr/>
        </p:nvGrpSpPr>
        <p:grpSpPr>
          <a:xfrm rot="0">
            <a:off x="10030358" y="6617335"/>
            <a:ext cx="7404041" cy="1673225"/>
            <a:chOff x="0" y="0"/>
            <a:chExt cx="2026308" cy="457921"/>
          </a:xfrm>
        </p:grpSpPr>
        <p:sp>
          <p:nvSpPr>
            <p:cNvPr name="Freeform 3" id="3"/>
            <p:cNvSpPr/>
            <p:nvPr/>
          </p:nvSpPr>
          <p:spPr>
            <a:xfrm flipH="false" flipV="false" rot="0">
              <a:off x="0" y="0"/>
              <a:ext cx="2026308" cy="457922"/>
            </a:xfrm>
            <a:custGeom>
              <a:avLst/>
              <a:gdLst/>
              <a:ahLst/>
              <a:cxnLst/>
              <a:rect r="r" b="b" t="t" l="l"/>
              <a:pathLst>
                <a:path h="457922" w="2026308">
                  <a:moveTo>
                    <a:pt x="0" y="0"/>
                  </a:moveTo>
                  <a:lnTo>
                    <a:pt x="2026308" y="0"/>
                  </a:lnTo>
                  <a:lnTo>
                    <a:pt x="2026308" y="457922"/>
                  </a:lnTo>
                  <a:lnTo>
                    <a:pt x="0" y="457922"/>
                  </a:lnTo>
                  <a:close/>
                </a:path>
              </a:pathLst>
            </a:custGeom>
            <a:solidFill>
              <a:srgbClr val="ECB6A3"/>
            </a:solidFill>
          </p:spPr>
        </p:sp>
        <p:sp>
          <p:nvSpPr>
            <p:cNvPr name="TextBox 4" id="4"/>
            <p:cNvSpPr txBox="true"/>
            <p:nvPr/>
          </p:nvSpPr>
          <p:spPr>
            <a:xfrm>
              <a:off x="0" y="-104775"/>
              <a:ext cx="2026308" cy="562696"/>
            </a:xfrm>
            <a:prstGeom prst="rect">
              <a:avLst/>
            </a:prstGeom>
          </p:spPr>
          <p:txBody>
            <a:bodyPr anchor="ctr" rtlCol="false" tIns="50800" lIns="50800" bIns="50800" rIns="50800"/>
            <a:lstStyle/>
            <a:p>
              <a:pPr algn="ctr">
                <a:lnSpc>
                  <a:spcPts val="7139"/>
                </a:lnSpc>
              </a:pPr>
            </a:p>
          </p:txBody>
        </p:sp>
      </p:grpSp>
      <p:sp>
        <p:nvSpPr>
          <p:cNvPr name="Freeform 5" id="5"/>
          <p:cNvSpPr/>
          <p:nvPr/>
        </p:nvSpPr>
        <p:spPr>
          <a:xfrm flipH="true" flipV="false" rot="0">
            <a:off x="-902504" y="-874376"/>
            <a:ext cx="8932059" cy="17164890"/>
          </a:xfrm>
          <a:custGeom>
            <a:avLst/>
            <a:gdLst/>
            <a:ahLst/>
            <a:cxnLst/>
            <a:rect r="r" b="b" t="t" l="l"/>
            <a:pathLst>
              <a:path h="17164890" w="8932059">
                <a:moveTo>
                  <a:pt x="8932059" y="0"/>
                </a:moveTo>
                <a:lnTo>
                  <a:pt x="0" y="0"/>
                </a:lnTo>
                <a:lnTo>
                  <a:pt x="0" y="17164891"/>
                </a:lnTo>
                <a:lnTo>
                  <a:pt x="8932059" y="17164891"/>
                </a:lnTo>
                <a:lnTo>
                  <a:pt x="8932059" y="0"/>
                </a:lnTo>
                <a:close/>
              </a:path>
            </a:pathLst>
          </a:custGeom>
          <a:blipFill>
            <a:blip r:embed="rId2"/>
            <a:stretch>
              <a:fillRect l="0" t="0" r="0" b="0"/>
            </a:stretch>
          </a:blipFill>
        </p:spPr>
      </p:sp>
      <p:grpSp>
        <p:nvGrpSpPr>
          <p:cNvPr name="Group 6" id="6"/>
          <p:cNvGrpSpPr/>
          <p:nvPr/>
        </p:nvGrpSpPr>
        <p:grpSpPr>
          <a:xfrm rot="5400000">
            <a:off x="651708" y="1112637"/>
            <a:ext cx="3086100" cy="1543050"/>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8B6A4"/>
            </a:solidFill>
          </p:spPr>
        </p:sp>
        <p:sp>
          <p:nvSpPr>
            <p:cNvPr name="TextBox 8" id="8"/>
            <p:cNvSpPr txBox="true"/>
            <p:nvPr/>
          </p:nvSpPr>
          <p:spPr>
            <a:xfrm>
              <a:off x="203200" y="120650"/>
              <a:ext cx="406400" cy="285750"/>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5421715" y="3208693"/>
            <a:ext cx="11837585" cy="1276280"/>
          </a:xfrm>
          <a:prstGeom prst="rect">
            <a:avLst/>
          </a:prstGeom>
        </p:spPr>
        <p:txBody>
          <a:bodyPr anchor="t" rtlCol="false" tIns="0" lIns="0" bIns="0" rIns="0">
            <a:spAutoFit/>
          </a:bodyPr>
          <a:lstStyle/>
          <a:p>
            <a:pPr algn="r">
              <a:lnSpc>
                <a:spcPts val="9893"/>
              </a:lnSpc>
            </a:pPr>
            <a:r>
              <a:rPr lang="en-US" b="true" sz="8994" spc="287">
                <a:solidFill>
                  <a:srgbClr val="ECB6A3"/>
                </a:solidFill>
                <a:latin typeface="Public Sans Bold"/>
                <a:ea typeface="Public Sans Bold"/>
                <a:cs typeface="Public Sans Bold"/>
                <a:sym typeface="Public Sans Bold"/>
              </a:rPr>
              <a:t>IBM</a:t>
            </a:r>
            <a:r>
              <a:rPr lang="en-US" b="true" sz="8994" spc="287">
                <a:solidFill>
                  <a:srgbClr val="FFFFFF"/>
                </a:solidFill>
                <a:latin typeface="Public Sans Bold"/>
                <a:ea typeface="Public Sans Bold"/>
                <a:cs typeface="Public Sans Bold"/>
                <a:sym typeface="Public Sans Bold"/>
              </a:rPr>
              <a:t> HUMAN</a:t>
            </a:r>
          </a:p>
        </p:txBody>
      </p:sp>
      <p:sp>
        <p:nvSpPr>
          <p:cNvPr name="TextBox 10" id="10"/>
          <p:cNvSpPr txBox="true"/>
          <p:nvPr/>
        </p:nvSpPr>
        <p:spPr>
          <a:xfrm rot="0">
            <a:off x="1423233" y="8528685"/>
            <a:ext cx="3474780" cy="313690"/>
          </a:xfrm>
          <a:prstGeom prst="rect">
            <a:avLst/>
          </a:prstGeom>
        </p:spPr>
        <p:txBody>
          <a:bodyPr anchor="t" rtlCol="false" tIns="0" lIns="0" bIns="0" rIns="0">
            <a:spAutoFit/>
          </a:bodyPr>
          <a:lstStyle/>
          <a:p>
            <a:pPr algn="just">
              <a:lnSpc>
                <a:spcPts val="2419"/>
              </a:lnSpc>
            </a:pPr>
            <a:r>
              <a:rPr lang="en-US" b="true" sz="2199" spc="312">
                <a:solidFill>
                  <a:srgbClr val="000000"/>
                </a:solidFill>
                <a:latin typeface="Clear Sans Medium"/>
                <a:ea typeface="Clear Sans Medium"/>
                <a:cs typeface="Clear Sans Medium"/>
                <a:sym typeface="Clear Sans Medium"/>
              </a:rPr>
              <a:t>OCTOBER 2024</a:t>
            </a:r>
          </a:p>
        </p:txBody>
      </p:sp>
      <p:sp>
        <p:nvSpPr>
          <p:cNvPr name="TextBox 11" id="11"/>
          <p:cNvSpPr txBox="true"/>
          <p:nvPr/>
        </p:nvSpPr>
        <p:spPr>
          <a:xfrm rot="0">
            <a:off x="5739540" y="4923123"/>
            <a:ext cx="11837585" cy="1233174"/>
          </a:xfrm>
          <a:prstGeom prst="rect">
            <a:avLst/>
          </a:prstGeom>
        </p:spPr>
        <p:txBody>
          <a:bodyPr anchor="t" rtlCol="false" tIns="0" lIns="0" bIns="0" rIns="0">
            <a:spAutoFit/>
          </a:bodyPr>
          <a:lstStyle/>
          <a:p>
            <a:pPr algn="r">
              <a:lnSpc>
                <a:spcPts val="9460"/>
              </a:lnSpc>
            </a:pPr>
            <a:r>
              <a:rPr lang="en-US" b="true" sz="8600" spc="275">
                <a:solidFill>
                  <a:srgbClr val="FFFFFF"/>
                </a:solidFill>
                <a:latin typeface="Public Sans Bold"/>
                <a:ea typeface="Public Sans Bold"/>
                <a:cs typeface="Public Sans Bold"/>
                <a:sym typeface="Public Sans Bold"/>
              </a:rPr>
              <a:t>RESOURCES </a:t>
            </a:r>
          </a:p>
        </p:txBody>
      </p:sp>
      <p:grpSp>
        <p:nvGrpSpPr>
          <p:cNvPr name="Group 12" id="12"/>
          <p:cNvGrpSpPr/>
          <p:nvPr/>
        </p:nvGrpSpPr>
        <p:grpSpPr>
          <a:xfrm rot="5400000">
            <a:off x="-2975620" y="3524816"/>
            <a:ext cx="6893838" cy="3446919"/>
            <a:chOff x="0" y="0"/>
            <a:chExt cx="812800" cy="406400"/>
          </a:xfrm>
        </p:grpSpPr>
        <p:sp>
          <p:nvSpPr>
            <p:cNvPr name="Freeform 13" id="13"/>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8B6A4"/>
            </a:solidFill>
          </p:spPr>
        </p:sp>
        <p:sp>
          <p:nvSpPr>
            <p:cNvPr name="TextBox 14" id="14"/>
            <p:cNvSpPr txBox="true"/>
            <p:nvPr/>
          </p:nvSpPr>
          <p:spPr>
            <a:xfrm>
              <a:off x="203200" y="120650"/>
              <a:ext cx="406400" cy="285750"/>
            </a:xfrm>
            <a:prstGeom prst="rect">
              <a:avLst/>
            </a:prstGeom>
          </p:spPr>
          <p:txBody>
            <a:bodyPr anchor="ctr" rtlCol="false" tIns="50800" lIns="50800" bIns="50800" rIns="50800"/>
            <a:lstStyle/>
            <a:p>
              <a:pPr algn="ctr">
                <a:lnSpc>
                  <a:spcPts val="1869"/>
                </a:lnSpc>
              </a:pPr>
            </a:p>
          </p:txBody>
        </p:sp>
      </p:grpSp>
      <p:sp>
        <p:nvSpPr>
          <p:cNvPr name="TextBox 15" id="15"/>
          <p:cNvSpPr txBox="true"/>
          <p:nvPr/>
        </p:nvSpPr>
        <p:spPr>
          <a:xfrm rot="0">
            <a:off x="5396640" y="6776720"/>
            <a:ext cx="11837585" cy="1316992"/>
          </a:xfrm>
          <a:prstGeom prst="rect">
            <a:avLst/>
          </a:prstGeom>
        </p:spPr>
        <p:txBody>
          <a:bodyPr anchor="t" rtlCol="false" tIns="0" lIns="0" bIns="0" rIns="0">
            <a:spAutoFit/>
          </a:bodyPr>
          <a:lstStyle/>
          <a:p>
            <a:pPr algn="r">
              <a:lnSpc>
                <a:spcPts val="10120"/>
              </a:lnSpc>
            </a:pPr>
            <a:r>
              <a:rPr lang="en-US" b="true" sz="9200" spc="294">
                <a:solidFill>
                  <a:srgbClr val="FFFFFF"/>
                </a:solidFill>
                <a:latin typeface="Public Sans Bold"/>
                <a:ea typeface="Public Sans Bold"/>
                <a:cs typeface="Public Sans Bold"/>
                <a:sym typeface="Public Sans Bold"/>
              </a:rPr>
              <a:t>ANALYTICS</a:t>
            </a:r>
          </a:p>
        </p:txBody>
      </p:sp>
      <p:sp>
        <p:nvSpPr>
          <p:cNvPr name="TextBox 16" id="16"/>
          <p:cNvSpPr txBox="true"/>
          <p:nvPr/>
        </p:nvSpPr>
        <p:spPr>
          <a:xfrm rot="0">
            <a:off x="10316694" y="8652510"/>
            <a:ext cx="6809482" cy="487807"/>
          </a:xfrm>
          <a:prstGeom prst="rect">
            <a:avLst/>
          </a:prstGeom>
        </p:spPr>
        <p:txBody>
          <a:bodyPr anchor="t" rtlCol="false" tIns="0" lIns="0" bIns="0" rIns="0">
            <a:spAutoFit/>
          </a:bodyPr>
          <a:lstStyle/>
          <a:p>
            <a:pPr algn="just">
              <a:lnSpc>
                <a:spcPts val="4004"/>
              </a:lnSpc>
              <a:spcBef>
                <a:spcPct val="0"/>
              </a:spcBef>
            </a:pPr>
            <a:r>
              <a:rPr lang="en-US" b="true" sz="2600">
                <a:solidFill>
                  <a:srgbClr val="000000"/>
                </a:solidFill>
                <a:latin typeface="Mardoto Bold"/>
                <a:ea typeface="Mardoto Bold"/>
                <a:cs typeface="Mardoto Bold"/>
                <a:sym typeface="Mardoto Bold"/>
              </a:rPr>
              <a:t>U</a:t>
            </a:r>
            <a:r>
              <a:rPr lang="en-US" b="true" sz="2600">
                <a:solidFill>
                  <a:srgbClr val="000000"/>
                </a:solidFill>
                <a:latin typeface="Mardoto Bold"/>
                <a:ea typeface="Mardoto Bold"/>
                <a:cs typeface="Mardoto Bold"/>
                <a:sym typeface="Mardoto Bold"/>
              </a:rPr>
              <a:t>nder the Supervision of Eng. Ahmed Radwan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6810410" y="352060"/>
            <a:ext cx="3838660" cy="1353280"/>
            <a:chOff x="0" y="0"/>
            <a:chExt cx="1050549" cy="370360"/>
          </a:xfrm>
        </p:grpSpPr>
        <p:sp>
          <p:nvSpPr>
            <p:cNvPr name="Freeform 4" id="4"/>
            <p:cNvSpPr/>
            <p:nvPr/>
          </p:nvSpPr>
          <p:spPr>
            <a:xfrm flipH="false" flipV="false" rot="0">
              <a:off x="0" y="0"/>
              <a:ext cx="1050549" cy="370360"/>
            </a:xfrm>
            <a:custGeom>
              <a:avLst/>
              <a:gdLst/>
              <a:ahLst/>
              <a:cxnLst/>
              <a:rect r="r" b="b" t="t" l="l"/>
              <a:pathLst>
                <a:path h="370360" w="1050549">
                  <a:moveTo>
                    <a:pt x="0" y="0"/>
                  </a:moveTo>
                  <a:lnTo>
                    <a:pt x="1050549" y="0"/>
                  </a:lnTo>
                  <a:lnTo>
                    <a:pt x="1050549" y="370360"/>
                  </a:lnTo>
                  <a:lnTo>
                    <a:pt x="0" y="370360"/>
                  </a:lnTo>
                  <a:close/>
                </a:path>
              </a:pathLst>
            </a:custGeom>
            <a:solidFill>
              <a:srgbClr val="ECB6A3"/>
            </a:solidFill>
          </p:spPr>
        </p:sp>
        <p:sp>
          <p:nvSpPr>
            <p:cNvPr name="TextBox 5" id="5"/>
            <p:cNvSpPr txBox="true"/>
            <p:nvPr/>
          </p:nvSpPr>
          <p:spPr>
            <a:xfrm>
              <a:off x="0" y="-38100"/>
              <a:ext cx="1050549" cy="40846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1887" y="-55195"/>
            <a:ext cx="9555887" cy="1943344"/>
            <a:chOff x="0" y="0"/>
            <a:chExt cx="2615217" cy="531847"/>
          </a:xfrm>
        </p:grpSpPr>
        <p:sp>
          <p:nvSpPr>
            <p:cNvPr name="Freeform 7" id="7"/>
            <p:cNvSpPr/>
            <p:nvPr/>
          </p:nvSpPr>
          <p:spPr>
            <a:xfrm flipH="false" flipV="false" rot="0">
              <a:off x="0" y="0"/>
              <a:ext cx="2615217" cy="531847"/>
            </a:xfrm>
            <a:custGeom>
              <a:avLst/>
              <a:gdLst/>
              <a:ahLst/>
              <a:cxnLst/>
              <a:rect r="r" b="b" t="t" l="l"/>
              <a:pathLst>
                <a:path h="531847" w="2615217">
                  <a:moveTo>
                    <a:pt x="0" y="0"/>
                  </a:moveTo>
                  <a:lnTo>
                    <a:pt x="2615217" y="0"/>
                  </a:lnTo>
                  <a:lnTo>
                    <a:pt x="2615217" y="531847"/>
                  </a:lnTo>
                  <a:lnTo>
                    <a:pt x="0" y="531847"/>
                  </a:lnTo>
                  <a:close/>
                </a:path>
              </a:pathLst>
            </a:custGeom>
            <a:solidFill>
              <a:srgbClr val="306E80"/>
            </a:solidFill>
          </p:spPr>
        </p:sp>
        <p:sp>
          <p:nvSpPr>
            <p:cNvPr name="TextBox 8" id="8"/>
            <p:cNvSpPr txBox="true"/>
            <p:nvPr/>
          </p:nvSpPr>
          <p:spPr>
            <a:xfrm>
              <a:off x="0" y="-161925"/>
              <a:ext cx="2615217" cy="693772"/>
            </a:xfrm>
            <a:prstGeom prst="rect">
              <a:avLst/>
            </a:prstGeom>
          </p:spPr>
          <p:txBody>
            <a:bodyPr anchor="ctr" rtlCol="false" tIns="50800" lIns="50800" bIns="50800" rIns="50800"/>
            <a:lstStyle/>
            <a:p>
              <a:pPr algn="ctr">
                <a:lnSpc>
                  <a:spcPts val="12599"/>
                </a:lnSpc>
              </a:pPr>
              <a:r>
                <a:rPr lang="en-US" b="true" sz="8999">
                  <a:solidFill>
                    <a:srgbClr val="FFFFFF"/>
                  </a:solidFill>
                  <a:latin typeface="Open Sans Bold"/>
                  <a:ea typeface="Open Sans Bold"/>
                  <a:cs typeface="Open Sans Bold"/>
                  <a:sym typeface="Open Sans Bold"/>
                </a:rPr>
                <a:t>Data Features</a:t>
              </a:r>
            </a:p>
          </p:txBody>
        </p:sp>
      </p:grpSp>
      <p:sp>
        <p:nvSpPr>
          <p:cNvPr name="TextBox 9" id="9"/>
          <p:cNvSpPr txBox="true"/>
          <p:nvPr/>
        </p:nvSpPr>
        <p:spPr>
          <a:xfrm rot="0">
            <a:off x="0" y="2967645"/>
            <a:ext cx="18116986" cy="7026615"/>
          </a:xfrm>
          <a:prstGeom prst="rect">
            <a:avLst/>
          </a:prstGeom>
        </p:spPr>
        <p:txBody>
          <a:bodyPr anchor="t" rtlCol="false" tIns="0" lIns="0" bIns="0" rIns="0">
            <a:spAutoFit/>
          </a:bodyPr>
          <a:lstStyle/>
          <a:p>
            <a:pPr algn="l" marL="877478" indent="-438739" lvl="1">
              <a:lnSpc>
                <a:spcPts val="6299"/>
              </a:lnSpc>
              <a:buFont typeface="Arial"/>
              <a:buChar char="•"/>
            </a:pPr>
            <a:r>
              <a:rPr lang="en-US" b="true" sz="4064" spc="308">
                <a:solidFill>
                  <a:srgbClr val="000000"/>
                </a:solidFill>
                <a:latin typeface="Clear Sans Bold"/>
                <a:ea typeface="Clear Sans Bold"/>
                <a:cs typeface="Clear Sans Bold"/>
                <a:sym typeface="Clear Sans Bold"/>
              </a:rPr>
              <a:t>Attrition:</a:t>
            </a:r>
            <a:r>
              <a:rPr lang="en-US" sz="4064" spc="308">
                <a:solidFill>
                  <a:srgbClr val="000000"/>
                </a:solidFill>
                <a:latin typeface="Clear Sans"/>
                <a:ea typeface="Clear Sans"/>
                <a:cs typeface="Clear Sans"/>
                <a:sym typeface="Clear Sans"/>
              </a:rPr>
              <a:t> Indicates whether an employee has left the company.</a:t>
            </a:r>
          </a:p>
          <a:p>
            <a:pPr algn="l" marL="877478" indent="-438739" lvl="1">
              <a:lnSpc>
                <a:spcPts val="6299"/>
              </a:lnSpc>
              <a:buFont typeface="Arial"/>
              <a:buChar char="•"/>
            </a:pPr>
            <a:r>
              <a:rPr lang="en-US" b="true" sz="4064" spc="308">
                <a:solidFill>
                  <a:srgbClr val="000000"/>
                </a:solidFill>
                <a:latin typeface="Clear Sans Bold"/>
                <a:ea typeface="Clear Sans Bold"/>
                <a:cs typeface="Clear Sans Bold"/>
                <a:sym typeface="Clear Sans Bold"/>
              </a:rPr>
              <a:t>JobSatisfaction:</a:t>
            </a:r>
            <a:r>
              <a:rPr lang="en-US" sz="4064" spc="308">
                <a:solidFill>
                  <a:srgbClr val="000000"/>
                </a:solidFill>
                <a:latin typeface="Clear Sans"/>
                <a:ea typeface="Clear Sans"/>
                <a:cs typeface="Clear Sans"/>
                <a:sym typeface="Clear Sans"/>
              </a:rPr>
              <a:t> Employee's level of satisfaction with their job.</a:t>
            </a:r>
          </a:p>
          <a:p>
            <a:pPr algn="l" marL="877478" indent="-438739" lvl="1">
              <a:lnSpc>
                <a:spcPts val="6299"/>
              </a:lnSpc>
              <a:buFont typeface="Arial"/>
              <a:buChar char="•"/>
            </a:pPr>
            <a:r>
              <a:rPr lang="en-US" b="true" sz="4064" spc="308">
                <a:solidFill>
                  <a:srgbClr val="000000"/>
                </a:solidFill>
                <a:latin typeface="Clear Sans Bold"/>
                <a:ea typeface="Clear Sans Bold"/>
                <a:cs typeface="Clear Sans Bold"/>
                <a:sym typeface="Clear Sans Bold"/>
              </a:rPr>
              <a:t>YearsAtCompany:</a:t>
            </a:r>
            <a:r>
              <a:rPr lang="en-US" sz="4064" spc="308">
                <a:solidFill>
                  <a:srgbClr val="000000"/>
                </a:solidFill>
                <a:latin typeface="Clear Sans"/>
                <a:ea typeface="Clear Sans"/>
                <a:cs typeface="Clear Sans"/>
                <a:sym typeface="Clear Sans"/>
              </a:rPr>
              <a:t> The number of years the employee has worked at the company.</a:t>
            </a:r>
          </a:p>
          <a:p>
            <a:pPr algn="l" marL="877478" indent="-438739" lvl="1">
              <a:lnSpc>
                <a:spcPts val="6299"/>
              </a:lnSpc>
              <a:buFont typeface="Arial"/>
              <a:buChar char="•"/>
            </a:pPr>
            <a:r>
              <a:rPr lang="en-US" b="true" sz="4064" spc="308">
                <a:solidFill>
                  <a:srgbClr val="000000"/>
                </a:solidFill>
                <a:latin typeface="Clear Sans Bold"/>
                <a:ea typeface="Clear Sans Bold"/>
                <a:cs typeface="Clear Sans Bold"/>
                <a:sym typeface="Clear Sans Bold"/>
              </a:rPr>
              <a:t>OverTime:</a:t>
            </a:r>
            <a:r>
              <a:rPr lang="en-US" sz="4064" spc="308">
                <a:solidFill>
                  <a:srgbClr val="000000"/>
                </a:solidFill>
                <a:latin typeface="Clear Sans"/>
                <a:ea typeface="Clear Sans"/>
                <a:cs typeface="Clear Sans"/>
                <a:sym typeface="Clear Sans"/>
              </a:rPr>
              <a:t> Whether the employee works overtime.</a:t>
            </a:r>
          </a:p>
          <a:p>
            <a:pPr algn="l" marL="877478" indent="-438739" lvl="1">
              <a:lnSpc>
                <a:spcPts val="6299"/>
              </a:lnSpc>
              <a:buFont typeface="Arial"/>
              <a:buChar char="•"/>
            </a:pPr>
            <a:r>
              <a:rPr lang="en-US" b="true" sz="4064" spc="308">
                <a:solidFill>
                  <a:srgbClr val="000000"/>
                </a:solidFill>
                <a:latin typeface="Clear Sans Bold"/>
                <a:ea typeface="Clear Sans Bold"/>
                <a:cs typeface="Clear Sans Bold"/>
                <a:sym typeface="Clear Sans Bold"/>
              </a:rPr>
              <a:t>WorkLifeBalance:</a:t>
            </a:r>
            <a:r>
              <a:rPr lang="en-US" sz="4064" spc="308">
                <a:solidFill>
                  <a:srgbClr val="000000"/>
                </a:solidFill>
                <a:latin typeface="Clear Sans"/>
                <a:ea typeface="Clear Sans"/>
                <a:cs typeface="Clear Sans"/>
                <a:sym typeface="Clear Sans"/>
              </a:rPr>
              <a:t> Employee's perception of work-life balance.</a:t>
            </a:r>
          </a:p>
          <a:p>
            <a:pPr algn="l" marL="877478" indent="-438739" lvl="1">
              <a:lnSpc>
                <a:spcPts val="6299"/>
              </a:lnSpc>
              <a:buFont typeface="Arial"/>
              <a:buChar char="•"/>
            </a:pPr>
            <a:r>
              <a:rPr lang="en-US" b="true" sz="4064" spc="308">
                <a:solidFill>
                  <a:srgbClr val="000000"/>
                </a:solidFill>
                <a:latin typeface="Clear Sans Bold"/>
                <a:ea typeface="Clear Sans Bold"/>
                <a:cs typeface="Clear Sans Bold"/>
                <a:sym typeface="Clear Sans Bold"/>
              </a:rPr>
              <a:t>PerformanceRating:</a:t>
            </a:r>
            <a:r>
              <a:rPr lang="en-US" sz="4064" spc="308">
                <a:solidFill>
                  <a:srgbClr val="000000"/>
                </a:solidFill>
                <a:latin typeface="Clear Sans"/>
                <a:ea typeface="Clear Sans"/>
                <a:cs typeface="Clear Sans"/>
                <a:sym typeface="Clear Sans"/>
              </a:rPr>
              <a:t> Employee's performance rating, typically on a scale of 1 to 4.</a:t>
            </a:r>
          </a:p>
          <a:p>
            <a:pPr algn="l">
              <a:lnSpc>
                <a:spcPts val="562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329966" y="2837947"/>
            <a:ext cx="16621350" cy="7549542"/>
          </a:xfrm>
          <a:prstGeom prst="rect">
            <a:avLst/>
          </a:prstGeom>
        </p:spPr>
        <p:txBody>
          <a:bodyPr anchor="t" rtlCol="false" tIns="0" lIns="0" bIns="0" rIns="0">
            <a:spAutoFit/>
          </a:bodyPr>
          <a:lstStyle/>
          <a:p>
            <a:pPr algn="l" marL="940232" indent="-470116" lvl="1">
              <a:lnSpc>
                <a:spcPts val="5922"/>
              </a:lnSpc>
              <a:buFont typeface="Arial"/>
              <a:buChar char="•"/>
            </a:pPr>
            <a:r>
              <a:rPr lang="en-US" b="true" sz="4354" spc="330">
                <a:solidFill>
                  <a:srgbClr val="000000"/>
                </a:solidFill>
                <a:latin typeface="Clear Sans Bold"/>
                <a:ea typeface="Clear Sans Bold"/>
                <a:cs typeface="Clear Sans Bold"/>
                <a:sym typeface="Clear Sans Bold"/>
              </a:rPr>
              <a:t>Missing Values:</a:t>
            </a:r>
            <a:r>
              <a:rPr lang="en-US" sz="4354" spc="330">
                <a:solidFill>
                  <a:srgbClr val="000000"/>
                </a:solidFill>
                <a:latin typeface="Clear Sans"/>
                <a:ea typeface="Clear Sans"/>
                <a:cs typeface="Clear Sans"/>
                <a:sym typeface="Clear Sans"/>
              </a:rPr>
              <a:t> There are missing values in the age, dailyrate,jobsatisfaction,and years at company columns.</a:t>
            </a:r>
          </a:p>
          <a:p>
            <a:pPr algn="l" marL="961822" indent="-480911" lvl="1">
              <a:lnSpc>
                <a:spcPts val="6058"/>
              </a:lnSpc>
              <a:buFont typeface="Arial"/>
              <a:buChar char="•"/>
            </a:pPr>
            <a:r>
              <a:rPr lang="en-US" b="true" sz="4454" spc="338">
                <a:solidFill>
                  <a:srgbClr val="000000"/>
                </a:solidFill>
                <a:latin typeface="Clear Sans Bold"/>
                <a:ea typeface="Clear Sans Bold"/>
                <a:cs typeface="Clear Sans Bold"/>
                <a:sym typeface="Clear Sans Bold"/>
              </a:rPr>
              <a:t>Irrelevant Columns: </a:t>
            </a:r>
            <a:r>
              <a:rPr lang="en-US" sz="4454" spc="338">
                <a:solidFill>
                  <a:srgbClr val="000000"/>
                </a:solidFill>
                <a:latin typeface="Clear Sans"/>
                <a:ea typeface="Clear Sans"/>
                <a:cs typeface="Clear Sans"/>
                <a:sym typeface="Clear Sans"/>
              </a:rPr>
              <a:t>columns like Over18, EmployeeCount, StandardHours, and EmployeeName contain redundant or non-informative data.</a:t>
            </a:r>
          </a:p>
          <a:p>
            <a:pPr algn="l" marL="961822" indent="-480911" lvl="1">
              <a:lnSpc>
                <a:spcPts val="6058"/>
              </a:lnSpc>
              <a:buFont typeface="Arial"/>
              <a:buChar char="•"/>
            </a:pPr>
            <a:r>
              <a:rPr lang="en-US" b="true" sz="4454" spc="338">
                <a:solidFill>
                  <a:srgbClr val="000000"/>
                </a:solidFill>
                <a:latin typeface="Clear Sans Bold"/>
                <a:ea typeface="Clear Sans Bold"/>
                <a:cs typeface="Clear Sans Bold"/>
                <a:sym typeface="Clear Sans Bold"/>
              </a:rPr>
              <a:t>Low Variability:</a:t>
            </a:r>
            <a:r>
              <a:rPr lang="en-US" sz="4454" spc="338">
                <a:solidFill>
                  <a:srgbClr val="000000"/>
                </a:solidFill>
                <a:latin typeface="Clear Sans"/>
                <a:ea typeface="Clear Sans"/>
                <a:cs typeface="Clear Sans"/>
                <a:sym typeface="Clear Sans"/>
              </a:rPr>
              <a:t> Certain columns (e.g., EmployeeCount, Over18) have only one unique value, providing no analytical value.</a:t>
            </a:r>
          </a:p>
          <a:p>
            <a:pPr algn="just">
              <a:lnSpc>
                <a:spcPts val="6058"/>
              </a:lnSpc>
            </a:pPr>
          </a:p>
        </p:txBody>
      </p:sp>
      <p:grpSp>
        <p:nvGrpSpPr>
          <p:cNvPr name="Group 4" id="4"/>
          <p:cNvGrpSpPr/>
          <p:nvPr/>
        </p:nvGrpSpPr>
        <p:grpSpPr>
          <a:xfrm rot="0">
            <a:off x="-392837" y="-55195"/>
            <a:ext cx="12516037" cy="1943344"/>
            <a:chOff x="0" y="0"/>
            <a:chExt cx="3425339" cy="531847"/>
          </a:xfrm>
        </p:grpSpPr>
        <p:sp>
          <p:nvSpPr>
            <p:cNvPr name="Freeform 5" id="5"/>
            <p:cNvSpPr/>
            <p:nvPr/>
          </p:nvSpPr>
          <p:spPr>
            <a:xfrm flipH="false" flipV="false" rot="0">
              <a:off x="0" y="0"/>
              <a:ext cx="3425339" cy="531847"/>
            </a:xfrm>
            <a:custGeom>
              <a:avLst/>
              <a:gdLst/>
              <a:ahLst/>
              <a:cxnLst/>
              <a:rect r="r" b="b" t="t" l="l"/>
              <a:pathLst>
                <a:path h="531847" w="3425339">
                  <a:moveTo>
                    <a:pt x="0" y="0"/>
                  </a:moveTo>
                  <a:lnTo>
                    <a:pt x="3425339" y="0"/>
                  </a:lnTo>
                  <a:lnTo>
                    <a:pt x="3425339" y="531847"/>
                  </a:lnTo>
                  <a:lnTo>
                    <a:pt x="0" y="531847"/>
                  </a:lnTo>
                  <a:close/>
                </a:path>
              </a:pathLst>
            </a:custGeom>
            <a:solidFill>
              <a:srgbClr val="306E80"/>
            </a:solidFill>
          </p:spPr>
        </p:sp>
        <p:sp>
          <p:nvSpPr>
            <p:cNvPr name="TextBox 6" id="6"/>
            <p:cNvSpPr txBox="true"/>
            <p:nvPr/>
          </p:nvSpPr>
          <p:spPr>
            <a:xfrm>
              <a:off x="0" y="-161925"/>
              <a:ext cx="3425339" cy="693772"/>
            </a:xfrm>
            <a:prstGeom prst="rect">
              <a:avLst/>
            </a:prstGeom>
          </p:spPr>
          <p:txBody>
            <a:bodyPr anchor="ctr" rtlCol="false" tIns="50800" lIns="50800" bIns="50800" rIns="50800"/>
            <a:lstStyle/>
            <a:p>
              <a:pPr algn="ctr">
                <a:lnSpc>
                  <a:spcPts val="12599"/>
                </a:lnSpc>
              </a:pPr>
              <a:r>
                <a:rPr lang="en-US" b="true" sz="8999">
                  <a:solidFill>
                    <a:srgbClr val="FFFFFF"/>
                  </a:solidFill>
                  <a:latin typeface="Open Sans Bold"/>
                  <a:ea typeface="Open Sans Bold"/>
                  <a:cs typeface="Open Sans Bold"/>
                  <a:sym typeface="Open Sans Bold"/>
                </a:rPr>
                <a:t>Data Quality Issues</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9525" y="3188878"/>
            <a:ext cx="17268825" cy="5310151"/>
          </a:xfrm>
          <a:prstGeom prst="rect">
            <a:avLst/>
          </a:prstGeom>
        </p:spPr>
        <p:txBody>
          <a:bodyPr anchor="t" rtlCol="false" tIns="0" lIns="0" bIns="0" rIns="0">
            <a:spAutoFit/>
          </a:bodyPr>
          <a:lstStyle/>
          <a:p>
            <a:pPr algn="l">
              <a:lnSpc>
                <a:spcPts val="6058"/>
              </a:lnSpc>
            </a:pPr>
          </a:p>
          <a:p>
            <a:pPr algn="l" marL="961822" indent="-480911" lvl="1">
              <a:lnSpc>
                <a:spcPts val="6058"/>
              </a:lnSpc>
              <a:buFont typeface="Arial"/>
              <a:buChar char="•"/>
            </a:pPr>
            <a:r>
              <a:rPr lang="en-US" b="true" sz="4454" spc="338">
                <a:solidFill>
                  <a:srgbClr val="000000"/>
                </a:solidFill>
                <a:latin typeface="Clear Sans Bold"/>
                <a:ea typeface="Clear Sans Bold"/>
                <a:cs typeface="Clear Sans Bold"/>
                <a:sym typeface="Clear Sans Bold"/>
              </a:rPr>
              <a:t>Duplicate Records:</a:t>
            </a:r>
            <a:r>
              <a:rPr lang="en-US" sz="4454" spc="338">
                <a:solidFill>
                  <a:srgbClr val="000000"/>
                </a:solidFill>
                <a:latin typeface="Clear Sans"/>
                <a:ea typeface="Clear Sans"/>
                <a:cs typeface="Clear Sans"/>
                <a:sym typeface="Clear Sans"/>
              </a:rPr>
              <a:t> No explicit check for duplicate rows is shown, which could exist in the dataset. </a:t>
            </a:r>
          </a:p>
          <a:p>
            <a:pPr algn="l">
              <a:lnSpc>
                <a:spcPts val="6058"/>
              </a:lnSpc>
            </a:pPr>
          </a:p>
          <a:p>
            <a:pPr algn="l" marL="961822" indent="-480911" lvl="1">
              <a:lnSpc>
                <a:spcPts val="6058"/>
              </a:lnSpc>
              <a:buFont typeface="Arial"/>
              <a:buChar char="•"/>
            </a:pPr>
            <a:r>
              <a:rPr lang="en-US" b="true" sz="4454" spc="338">
                <a:solidFill>
                  <a:srgbClr val="000000"/>
                </a:solidFill>
                <a:latin typeface="Clear Sans Bold"/>
                <a:ea typeface="Clear Sans Bold"/>
                <a:cs typeface="Clear Sans Bold"/>
                <a:sym typeface="Clear Sans Bold"/>
              </a:rPr>
              <a:t>Format Issues:</a:t>
            </a:r>
            <a:r>
              <a:rPr lang="en-US" sz="4454" spc="338">
                <a:solidFill>
                  <a:srgbClr val="000000"/>
                </a:solidFill>
                <a:latin typeface="Clear Sans"/>
                <a:ea typeface="Clear Sans"/>
                <a:cs typeface="Clear Sans"/>
                <a:sym typeface="Clear Sans"/>
              </a:rPr>
              <a:t> Ensure categorical fields are properly encoded for analysis (e.g., Attrition, BusinessTravel).</a:t>
            </a:r>
          </a:p>
          <a:p>
            <a:pPr algn="just">
              <a:lnSpc>
                <a:spcPts val="6058"/>
              </a:lnSpc>
            </a:pPr>
          </a:p>
        </p:txBody>
      </p:sp>
      <p:grpSp>
        <p:nvGrpSpPr>
          <p:cNvPr name="Group 4" id="4"/>
          <p:cNvGrpSpPr/>
          <p:nvPr/>
        </p:nvGrpSpPr>
        <p:grpSpPr>
          <a:xfrm rot="0">
            <a:off x="-392837" y="-55195"/>
            <a:ext cx="12516037" cy="1943344"/>
            <a:chOff x="0" y="0"/>
            <a:chExt cx="3425339" cy="531847"/>
          </a:xfrm>
        </p:grpSpPr>
        <p:sp>
          <p:nvSpPr>
            <p:cNvPr name="Freeform 5" id="5"/>
            <p:cNvSpPr/>
            <p:nvPr/>
          </p:nvSpPr>
          <p:spPr>
            <a:xfrm flipH="false" flipV="false" rot="0">
              <a:off x="0" y="0"/>
              <a:ext cx="3425339" cy="531847"/>
            </a:xfrm>
            <a:custGeom>
              <a:avLst/>
              <a:gdLst/>
              <a:ahLst/>
              <a:cxnLst/>
              <a:rect r="r" b="b" t="t" l="l"/>
              <a:pathLst>
                <a:path h="531847" w="3425339">
                  <a:moveTo>
                    <a:pt x="0" y="0"/>
                  </a:moveTo>
                  <a:lnTo>
                    <a:pt x="3425339" y="0"/>
                  </a:lnTo>
                  <a:lnTo>
                    <a:pt x="3425339" y="531847"/>
                  </a:lnTo>
                  <a:lnTo>
                    <a:pt x="0" y="531847"/>
                  </a:lnTo>
                  <a:close/>
                </a:path>
              </a:pathLst>
            </a:custGeom>
            <a:solidFill>
              <a:srgbClr val="306E80"/>
            </a:solidFill>
          </p:spPr>
        </p:sp>
        <p:sp>
          <p:nvSpPr>
            <p:cNvPr name="TextBox 6" id="6"/>
            <p:cNvSpPr txBox="true"/>
            <p:nvPr/>
          </p:nvSpPr>
          <p:spPr>
            <a:xfrm>
              <a:off x="0" y="-161925"/>
              <a:ext cx="3425339" cy="693772"/>
            </a:xfrm>
            <a:prstGeom prst="rect">
              <a:avLst/>
            </a:prstGeom>
          </p:spPr>
          <p:txBody>
            <a:bodyPr anchor="ctr" rtlCol="false" tIns="50800" lIns="50800" bIns="50800" rIns="50800"/>
            <a:lstStyle/>
            <a:p>
              <a:pPr algn="ctr">
                <a:lnSpc>
                  <a:spcPts val="12599"/>
                </a:lnSpc>
              </a:pPr>
              <a:r>
                <a:rPr lang="en-US" b="true" sz="8999">
                  <a:solidFill>
                    <a:srgbClr val="FFFFFF"/>
                  </a:solidFill>
                  <a:latin typeface="Open Sans Bold"/>
                  <a:ea typeface="Open Sans Bold"/>
                  <a:cs typeface="Open Sans Bold"/>
                  <a:sym typeface="Open Sans Bold"/>
                </a:rPr>
                <a:t>Data Quality Issues</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793052" y="3242783"/>
            <a:ext cx="19874105" cy="3801435"/>
            <a:chOff x="0" y="0"/>
            <a:chExt cx="5439065" cy="1040361"/>
          </a:xfrm>
        </p:grpSpPr>
        <p:sp>
          <p:nvSpPr>
            <p:cNvPr name="Freeform 4" id="4"/>
            <p:cNvSpPr/>
            <p:nvPr/>
          </p:nvSpPr>
          <p:spPr>
            <a:xfrm flipH="false" flipV="false" rot="0">
              <a:off x="0" y="0"/>
              <a:ext cx="5439065" cy="1040361"/>
            </a:xfrm>
            <a:custGeom>
              <a:avLst/>
              <a:gdLst/>
              <a:ahLst/>
              <a:cxnLst/>
              <a:rect r="r" b="b" t="t" l="l"/>
              <a:pathLst>
                <a:path h="1040361" w="5439065">
                  <a:moveTo>
                    <a:pt x="0" y="0"/>
                  </a:moveTo>
                  <a:lnTo>
                    <a:pt x="5439065" y="0"/>
                  </a:lnTo>
                  <a:lnTo>
                    <a:pt x="5439065" y="1040361"/>
                  </a:lnTo>
                  <a:lnTo>
                    <a:pt x="0" y="1040361"/>
                  </a:lnTo>
                  <a:close/>
                </a:path>
              </a:pathLst>
            </a:custGeom>
            <a:solidFill>
              <a:srgbClr val="83596B"/>
            </a:solidFill>
          </p:spPr>
        </p:sp>
        <p:sp>
          <p:nvSpPr>
            <p:cNvPr name="TextBox 5" id="5"/>
            <p:cNvSpPr txBox="true"/>
            <p:nvPr/>
          </p:nvSpPr>
          <p:spPr>
            <a:xfrm>
              <a:off x="0" y="-161925"/>
              <a:ext cx="5439065" cy="1202286"/>
            </a:xfrm>
            <a:prstGeom prst="rect">
              <a:avLst/>
            </a:prstGeom>
          </p:spPr>
          <p:txBody>
            <a:bodyPr anchor="ctr" rtlCol="false" tIns="50800" lIns="50800" bIns="50800" rIns="50800"/>
            <a:lstStyle/>
            <a:p>
              <a:pPr algn="ctr">
                <a:lnSpc>
                  <a:spcPts val="12599"/>
                </a:lnSpc>
              </a:pPr>
              <a:r>
                <a:rPr lang="en-US" sz="8999" b="true">
                  <a:solidFill>
                    <a:srgbClr val="FFFFFF"/>
                  </a:solidFill>
                  <a:latin typeface="Open Sans Bold"/>
                  <a:ea typeface="Open Sans Bold"/>
                  <a:cs typeface="Open Sans Bold"/>
                  <a:sym typeface="Open Sans Bold"/>
                </a:rPr>
                <a:t>Data Preprocessing</a:t>
              </a:r>
            </a:p>
            <a:p>
              <a:pPr algn="ctr">
                <a:lnSpc>
                  <a:spcPts val="10639"/>
                </a:lnSpc>
              </a:pPr>
              <a:r>
                <a:rPr lang="en-US" sz="7599">
                  <a:solidFill>
                    <a:srgbClr val="FFFFFF"/>
                  </a:solidFill>
                  <a:latin typeface="Open Sans"/>
                  <a:ea typeface="Open Sans"/>
                  <a:cs typeface="Open Sans"/>
                  <a:sym typeface="Open Sans"/>
                </a:rPr>
                <a:t> [pandas]</a:t>
              </a:r>
            </a:p>
          </p:txBody>
        </p:sp>
      </p:grpSp>
      <p:grpSp>
        <p:nvGrpSpPr>
          <p:cNvPr name="Group 6" id="6"/>
          <p:cNvGrpSpPr/>
          <p:nvPr/>
        </p:nvGrpSpPr>
        <p:grpSpPr>
          <a:xfrm rot="0">
            <a:off x="-2331218" y="6323577"/>
            <a:ext cx="3838660" cy="1347073"/>
            <a:chOff x="0" y="0"/>
            <a:chExt cx="1050549" cy="368661"/>
          </a:xfrm>
        </p:grpSpPr>
        <p:sp>
          <p:nvSpPr>
            <p:cNvPr name="Freeform 7" id="7"/>
            <p:cNvSpPr/>
            <p:nvPr/>
          </p:nvSpPr>
          <p:spPr>
            <a:xfrm flipH="false" flipV="false" rot="0">
              <a:off x="0" y="0"/>
              <a:ext cx="1050549" cy="368662"/>
            </a:xfrm>
            <a:custGeom>
              <a:avLst/>
              <a:gdLst/>
              <a:ahLst/>
              <a:cxnLst/>
              <a:rect r="r" b="b" t="t" l="l"/>
              <a:pathLst>
                <a:path h="368662" w="1050549">
                  <a:moveTo>
                    <a:pt x="0" y="0"/>
                  </a:moveTo>
                  <a:lnTo>
                    <a:pt x="1050549" y="0"/>
                  </a:lnTo>
                  <a:lnTo>
                    <a:pt x="1050549" y="368662"/>
                  </a:lnTo>
                  <a:lnTo>
                    <a:pt x="0" y="368662"/>
                  </a:lnTo>
                  <a:close/>
                </a:path>
              </a:pathLst>
            </a:custGeom>
            <a:solidFill>
              <a:srgbClr val="E8B6A4"/>
            </a:solidFill>
          </p:spPr>
        </p:sp>
        <p:sp>
          <p:nvSpPr>
            <p:cNvPr name="TextBox 8" id="8"/>
            <p:cNvSpPr txBox="true"/>
            <p:nvPr/>
          </p:nvSpPr>
          <p:spPr>
            <a:xfrm>
              <a:off x="0" y="-38100"/>
              <a:ext cx="1050549" cy="40676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947608" y="2566143"/>
            <a:ext cx="3838660" cy="1353280"/>
            <a:chOff x="0" y="0"/>
            <a:chExt cx="1050549" cy="370360"/>
          </a:xfrm>
        </p:grpSpPr>
        <p:sp>
          <p:nvSpPr>
            <p:cNvPr name="Freeform 10" id="10"/>
            <p:cNvSpPr/>
            <p:nvPr/>
          </p:nvSpPr>
          <p:spPr>
            <a:xfrm flipH="false" flipV="false" rot="0">
              <a:off x="0" y="0"/>
              <a:ext cx="1050549" cy="370360"/>
            </a:xfrm>
            <a:custGeom>
              <a:avLst/>
              <a:gdLst/>
              <a:ahLst/>
              <a:cxnLst/>
              <a:rect r="r" b="b" t="t" l="l"/>
              <a:pathLst>
                <a:path h="370360" w="1050549">
                  <a:moveTo>
                    <a:pt x="0" y="0"/>
                  </a:moveTo>
                  <a:lnTo>
                    <a:pt x="1050549" y="0"/>
                  </a:lnTo>
                  <a:lnTo>
                    <a:pt x="1050549" y="370360"/>
                  </a:lnTo>
                  <a:lnTo>
                    <a:pt x="0" y="370360"/>
                  </a:lnTo>
                  <a:close/>
                </a:path>
              </a:pathLst>
            </a:custGeom>
            <a:solidFill>
              <a:srgbClr val="E8B6A4"/>
            </a:solidFill>
          </p:spPr>
        </p:sp>
        <p:sp>
          <p:nvSpPr>
            <p:cNvPr name="TextBox 11" id="11"/>
            <p:cNvSpPr txBox="true"/>
            <p:nvPr/>
          </p:nvSpPr>
          <p:spPr>
            <a:xfrm>
              <a:off x="0" y="-38100"/>
              <a:ext cx="1050549" cy="40846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TextBox 3" id="3"/>
          <p:cNvSpPr txBox="true"/>
          <p:nvPr/>
        </p:nvSpPr>
        <p:spPr>
          <a:xfrm rot="0">
            <a:off x="200025" y="2138804"/>
            <a:ext cx="17059275" cy="5470733"/>
          </a:xfrm>
          <a:prstGeom prst="rect">
            <a:avLst/>
          </a:prstGeom>
        </p:spPr>
        <p:txBody>
          <a:bodyPr anchor="t" rtlCol="false" tIns="0" lIns="0" bIns="0" rIns="0">
            <a:spAutoFit/>
          </a:bodyPr>
          <a:lstStyle/>
          <a:p>
            <a:pPr algn="l" marL="773683" indent="-386841" lvl="1">
              <a:lnSpc>
                <a:spcPts val="4873"/>
              </a:lnSpc>
              <a:buAutoNum type="arabicPeriod" startAt="1"/>
            </a:pPr>
            <a:r>
              <a:rPr lang="en-US" b="true" sz="3583" spc="272">
                <a:solidFill>
                  <a:srgbClr val="000000"/>
                </a:solidFill>
                <a:latin typeface="Clear Sans Bold"/>
                <a:ea typeface="Clear Sans Bold"/>
                <a:cs typeface="Clear Sans Bold"/>
                <a:sym typeface="Clear Sans Bold"/>
              </a:rPr>
              <a:t>Dropping Irrelevant Columns:</a:t>
            </a:r>
            <a:r>
              <a:rPr lang="en-US" sz="3583" spc="272">
                <a:solidFill>
                  <a:srgbClr val="000000"/>
                </a:solidFill>
                <a:latin typeface="Clear Sans"/>
                <a:ea typeface="Clear Sans"/>
                <a:cs typeface="Clear Sans"/>
                <a:sym typeface="Clear Sans"/>
              </a:rPr>
              <a:t> Removed columns  with only one unique value or unnecessary.</a:t>
            </a:r>
          </a:p>
          <a:p>
            <a:pPr algn="l">
              <a:lnSpc>
                <a:spcPts val="4873"/>
              </a:lnSpc>
            </a:pPr>
          </a:p>
          <a:p>
            <a:pPr algn="l">
              <a:lnSpc>
                <a:spcPts val="4873"/>
              </a:lnSpc>
            </a:pPr>
            <a:r>
              <a:rPr lang="en-US" sz="3583" spc="272">
                <a:solidFill>
                  <a:srgbClr val="000000"/>
                </a:solidFill>
                <a:latin typeface="Clear Sans"/>
                <a:ea typeface="Clear Sans"/>
                <a:cs typeface="Clear Sans"/>
                <a:sym typeface="Clear Sans"/>
              </a:rPr>
              <a:t>  2.</a:t>
            </a:r>
            <a:r>
              <a:rPr lang="en-US" sz="3583" spc="272" b="true">
                <a:solidFill>
                  <a:srgbClr val="000000"/>
                </a:solidFill>
                <a:latin typeface="Clear Sans Bold"/>
                <a:ea typeface="Clear Sans Bold"/>
                <a:cs typeface="Clear Sans Bold"/>
                <a:sym typeface="Clear Sans Bold"/>
              </a:rPr>
              <a:t>Handling Missing Values:</a:t>
            </a:r>
          </a:p>
          <a:p>
            <a:pPr algn="l" marL="1547365" indent="-515788" lvl="2">
              <a:lnSpc>
                <a:spcPts val="4873"/>
              </a:lnSpc>
              <a:buFont typeface="Arial"/>
              <a:buChar char="⚬"/>
            </a:pPr>
            <a:r>
              <a:rPr lang="en-US" sz="3583" spc="272">
                <a:solidFill>
                  <a:srgbClr val="000000"/>
                </a:solidFill>
                <a:latin typeface="Clear Sans"/>
                <a:ea typeface="Clear Sans"/>
                <a:cs typeface="Clear Sans"/>
                <a:sym typeface="Clear Sans"/>
              </a:rPr>
              <a:t>Filled missing values in numerical columns with the median.</a:t>
            </a:r>
          </a:p>
          <a:p>
            <a:pPr algn="l" marL="1547365" indent="-515788" lvl="2">
              <a:lnSpc>
                <a:spcPts val="4873"/>
              </a:lnSpc>
              <a:buFont typeface="Arial"/>
              <a:buChar char="⚬"/>
            </a:pPr>
            <a:r>
              <a:rPr lang="en-US" sz="3583" spc="272">
                <a:solidFill>
                  <a:srgbClr val="000000"/>
                </a:solidFill>
                <a:latin typeface="Clear Sans"/>
                <a:ea typeface="Clear Sans"/>
                <a:cs typeface="Clear Sans"/>
                <a:sym typeface="Clear Sans"/>
              </a:rPr>
              <a:t>Filled missing values in the categorical column with the mode.</a:t>
            </a:r>
          </a:p>
          <a:p>
            <a:pPr algn="l">
              <a:lnSpc>
                <a:spcPts val="4873"/>
              </a:lnSpc>
            </a:pPr>
          </a:p>
          <a:p>
            <a:pPr algn="l">
              <a:lnSpc>
                <a:spcPts val="4873"/>
              </a:lnSpc>
            </a:pPr>
            <a:r>
              <a:rPr lang="en-US" sz="3583" spc="272">
                <a:solidFill>
                  <a:srgbClr val="000000"/>
                </a:solidFill>
                <a:latin typeface="Clear Sans"/>
                <a:ea typeface="Clear Sans"/>
                <a:cs typeface="Clear Sans"/>
                <a:sym typeface="Clear Sans"/>
              </a:rPr>
              <a:t>  3.</a:t>
            </a:r>
            <a:r>
              <a:rPr lang="en-US" sz="3583" spc="272" b="true">
                <a:solidFill>
                  <a:srgbClr val="000000"/>
                </a:solidFill>
                <a:latin typeface="Clear Sans Bold"/>
                <a:ea typeface="Clear Sans Bold"/>
                <a:cs typeface="Clear Sans Bold"/>
                <a:sym typeface="Clear Sans Bold"/>
              </a:rPr>
              <a:t>Data Export:</a:t>
            </a:r>
            <a:r>
              <a:rPr lang="en-US" sz="3583" spc="272">
                <a:solidFill>
                  <a:srgbClr val="000000"/>
                </a:solidFill>
                <a:latin typeface="Clear Sans"/>
                <a:ea typeface="Clear Sans"/>
                <a:cs typeface="Clear Sans"/>
                <a:sym typeface="Clear Sans"/>
              </a:rPr>
              <a:t> Saved the cleaned DataFrame to a new CSV file ("Clean_data.csv").</a:t>
            </a:r>
          </a:p>
        </p:txBody>
      </p:sp>
      <p:grpSp>
        <p:nvGrpSpPr>
          <p:cNvPr name="Group 4" id="4"/>
          <p:cNvGrpSpPr/>
          <p:nvPr/>
        </p:nvGrpSpPr>
        <p:grpSpPr>
          <a:xfrm rot="0">
            <a:off x="-392837" y="-55195"/>
            <a:ext cx="10519237" cy="1943344"/>
            <a:chOff x="0" y="0"/>
            <a:chExt cx="2878863" cy="531847"/>
          </a:xfrm>
        </p:grpSpPr>
        <p:sp>
          <p:nvSpPr>
            <p:cNvPr name="Freeform 5" id="5"/>
            <p:cNvSpPr/>
            <p:nvPr/>
          </p:nvSpPr>
          <p:spPr>
            <a:xfrm flipH="false" flipV="false" rot="0">
              <a:off x="0" y="0"/>
              <a:ext cx="2878862" cy="531847"/>
            </a:xfrm>
            <a:custGeom>
              <a:avLst/>
              <a:gdLst/>
              <a:ahLst/>
              <a:cxnLst/>
              <a:rect r="r" b="b" t="t" l="l"/>
              <a:pathLst>
                <a:path h="531847" w="2878862">
                  <a:moveTo>
                    <a:pt x="0" y="0"/>
                  </a:moveTo>
                  <a:lnTo>
                    <a:pt x="2878862" y="0"/>
                  </a:lnTo>
                  <a:lnTo>
                    <a:pt x="2878862" y="531847"/>
                  </a:lnTo>
                  <a:lnTo>
                    <a:pt x="0" y="531847"/>
                  </a:lnTo>
                  <a:close/>
                </a:path>
              </a:pathLst>
            </a:custGeom>
            <a:solidFill>
              <a:srgbClr val="83596B"/>
            </a:solidFill>
          </p:spPr>
        </p:sp>
        <p:sp>
          <p:nvSpPr>
            <p:cNvPr name="TextBox 6" id="6"/>
            <p:cNvSpPr txBox="true"/>
            <p:nvPr/>
          </p:nvSpPr>
          <p:spPr>
            <a:xfrm>
              <a:off x="0" y="-161925"/>
              <a:ext cx="2878863" cy="693772"/>
            </a:xfrm>
            <a:prstGeom prst="rect">
              <a:avLst/>
            </a:prstGeom>
          </p:spPr>
          <p:txBody>
            <a:bodyPr anchor="ctr" rtlCol="false" tIns="50800" lIns="50800" bIns="50800" rIns="50800"/>
            <a:lstStyle/>
            <a:p>
              <a:pPr algn="ctr">
                <a:lnSpc>
                  <a:spcPts val="12599"/>
                </a:lnSpc>
              </a:pPr>
              <a:r>
                <a:rPr lang="en-US" b="true" sz="8999">
                  <a:solidFill>
                    <a:srgbClr val="FFFFFF"/>
                  </a:solidFill>
                  <a:latin typeface="Open Sans Bold"/>
                  <a:ea typeface="Open Sans Bold"/>
                  <a:cs typeface="Open Sans Bold"/>
                  <a:sym typeface="Open Sans Bold"/>
                </a:rPr>
                <a:t>Process Steps</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793052" y="3242783"/>
            <a:ext cx="19874105" cy="3801435"/>
            <a:chOff x="0" y="0"/>
            <a:chExt cx="5439065" cy="1040361"/>
          </a:xfrm>
        </p:grpSpPr>
        <p:sp>
          <p:nvSpPr>
            <p:cNvPr name="Freeform 4" id="4"/>
            <p:cNvSpPr/>
            <p:nvPr/>
          </p:nvSpPr>
          <p:spPr>
            <a:xfrm flipH="false" flipV="false" rot="0">
              <a:off x="0" y="0"/>
              <a:ext cx="5439065" cy="1040361"/>
            </a:xfrm>
            <a:custGeom>
              <a:avLst/>
              <a:gdLst/>
              <a:ahLst/>
              <a:cxnLst/>
              <a:rect r="r" b="b" t="t" l="l"/>
              <a:pathLst>
                <a:path h="1040361" w="5439065">
                  <a:moveTo>
                    <a:pt x="0" y="0"/>
                  </a:moveTo>
                  <a:lnTo>
                    <a:pt x="5439065" y="0"/>
                  </a:lnTo>
                  <a:lnTo>
                    <a:pt x="5439065" y="1040361"/>
                  </a:lnTo>
                  <a:lnTo>
                    <a:pt x="0" y="1040361"/>
                  </a:lnTo>
                  <a:close/>
                </a:path>
              </a:pathLst>
            </a:custGeom>
            <a:solidFill>
              <a:srgbClr val="83596B"/>
            </a:solidFill>
          </p:spPr>
        </p:sp>
        <p:sp>
          <p:nvSpPr>
            <p:cNvPr name="TextBox 5" id="5"/>
            <p:cNvSpPr txBox="true"/>
            <p:nvPr/>
          </p:nvSpPr>
          <p:spPr>
            <a:xfrm>
              <a:off x="0" y="-161925"/>
              <a:ext cx="5439065" cy="1202286"/>
            </a:xfrm>
            <a:prstGeom prst="rect">
              <a:avLst/>
            </a:prstGeom>
          </p:spPr>
          <p:txBody>
            <a:bodyPr anchor="ctr" rtlCol="false" tIns="50800" lIns="50800" bIns="50800" rIns="50800"/>
            <a:lstStyle/>
            <a:p>
              <a:pPr algn="ctr">
                <a:lnSpc>
                  <a:spcPts val="12599"/>
                </a:lnSpc>
              </a:pPr>
              <a:r>
                <a:rPr lang="en-US" b="true" sz="8999">
                  <a:solidFill>
                    <a:srgbClr val="FFFFFF"/>
                  </a:solidFill>
                  <a:latin typeface="Open Sans Bold"/>
                  <a:ea typeface="Open Sans Bold"/>
                  <a:cs typeface="Open Sans Bold"/>
                  <a:sym typeface="Open Sans Bold"/>
                </a:rPr>
                <a:t>Key Analysis Questions </a:t>
              </a:r>
              <a:r>
                <a:rPr lang="en-US" sz="8999">
                  <a:solidFill>
                    <a:srgbClr val="FFFFFF"/>
                  </a:solidFill>
                  <a:latin typeface="Open Sans"/>
                  <a:ea typeface="Open Sans"/>
                  <a:cs typeface="Open Sans"/>
                  <a:sym typeface="Open Sans"/>
                </a:rPr>
                <a:t>[SQL]</a:t>
              </a:r>
            </a:p>
          </p:txBody>
        </p:sp>
      </p:grpSp>
      <p:grpSp>
        <p:nvGrpSpPr>
          <p:cNvPr name="Group 6" id="6"/>
          <p:cNvGrpSpPr/>
          <p:nvPr/>
        </p:nvGrpSpPr>
        <p:grpSpPr>
          <a:xfrm rot="0">
            <a:off x="-2331218" y="6323577"/>
            <a:ext cx="3838660" cy="1347073"/>
            <a:chOff x="0" y="0"/>
            <a:chExt cx="1050549" cy="368661"/>
          </a:xfrm>
        </p:grpSpPr>
        <p:sp>
          <p:nvSpPr>
            <p:cNvPr name="Freeform 7" id="7"/>
            <p:cNvSpPr/>
            <p:nvPr/>
          </p:nvSpPr>
          <p:spPr>
            <a:xfrm flipH="false" flipV="false" rot="0">
              <a:off x="0" y="0"/>
              <a:ext cx="1050549" cy="368662"/>
            </a:xfrm>
            <a:custGeom>
              <a:avLst/>
              <a:gdLst/>
              <a:ahLst/>
              <a:cxnLst/>
              <a:rect r="r" b="b" t="t" l="l"/>
              <a:pathLst>
                <a:path h="368662" w="1050549">
                  <a:moveTo>
                    <a:pt x="0" y="0"/>
                  </a:moveTo>
                  <a:lnTo>
                    <a:pt x="1050549" y="0"/>
                  </a:lnTo>
                  <a:lnTo>
                    <a:pt x="1050549" y="368662"/>
                  </a:lnTo>
                  <a:lnTo>
                    <a:pt x="0" y="368662"/>
                  </a:lnTo>
                  <a:close/>
                </a:path>
              </a:pathLst>
            </a:custGeom>
            <a:solidFill>
              <a:srgbClr val="E8B6A4"/>
            </a:solidFill>
          </p:spPr>
        </p:sp>
        <p:sp>
          <p:nvSpPr>
            <p:cNvPr name="TextBox 8" id="8"/>
            <p:cNvSpPr txBox="true"/>
            <p:nvPr/>
          </p:nvSpPr>
          <p:spPr>
            <a:xfrm>
              <a:off x="0" y="-38100"/>
              <a:ext cx="1050549" cy="40676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947608" y="2566143"/>
            <a:ext cx="3838660" cy="1353280"/>
            <a:chOff x="0" y="0"/>
            <a:chExt cx="1050549" cy="370360"/>
          </a:xfrm>
        </p:grpSpPr>
        <p:sp>
          <p:nvSpPr>
            <p:cNvPr name="Freeform 10" id="10"/>
            <p:cNvSpPr/>
            <p:nvPr/>
          </p:nvSpPr>
          <p:spPr>
            <a:xfrm flipH="false" flipV="false" rot="0">
              <a:off x="0" y="0"/>
              <a:ext cx="1050549" cy="370360"/>
            </a:xfrm>
            <a:custGeom>
              <a:avLst/>
              <a:gdLst/>
              <a:ahLst/>
              <a:cxnLst/>
              <a:rect r="r" b="b" t="t" l="l"/>
              <a:pathLst>
                <a:path h="370360" w="1050549">
                  <a:moveTo>
                    <a:pt x="0" y="0"/>
                  </a:moveTo>
                  <a:lnTo>
                    <a:pt x="1050549" y="0"/>
                  </a:lnTo>
                  <a:lnTo>
                    <a:pt x="1050549" y="370360"/>
                  </a:lnTo>
                  <a:lnTo>
                    <a:pt x="0" y="370360"/>
                  </a:lnTo>
                  <a:close/>
                </a:path>
              </a:pathLst>
            </a:custGeom>
            <a:solidFill>
              <a:srgbClr val="E8B6A4"/>
            </a:solidFill>
          </p:spPr>
        </p:sp>
        <p:sp>
          <p:nvSpPr>
            <p:cNvPr name="TextBox 11" id="11"/>
            <p:cNvSpPr txBox="true"/>
            <p:nvPr/>
          </p:nvSpPr>
          <p:spPr>
            <a:xfrm>
              <a:off x="0" y="-38100"/>
              <a:ext cx="1050549" cy="40846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9735129" cy="1763303"/>
            <a:chOff x="0" y="0"/>
            <a:chExt cx="2664271" cy="482574"/>
          </a:xfrm>
        </p:grpSpPr>
        <p:sp>
          <p:nvSpPr>
            <p:cNvPr name="Freeform 4" id="4"/>
            <p:cNvSpPr/>
            <p:nvPr/>
          </p:nvSpPr>
          <p:spPr>
            <a:xfrm flipH="false" flipV="false" rot="0">
              <a:off x="0" y="0"/>
              <a:ext cx="2664271" cy="482574"/>
            </a:xfrm>
            <a:custGeom>
              <a:avLst/>
              <a:gdLst/>
              <a:ahLst/>
              <a:cxnLst/>
              <a:rect r="r" b="b" t="t" l="l"/>
              <a:pathLst>
                <a:path h="482574" w="2664271">
                  <a:moveTo>
                    <a:pt x="0" y="0"/>
                  </a:moveTo>
                  <a:lnTo>
                    <a:pt x="2664271" y="0"/>
                  </a:lnTo>
                  <a:lnTo>
                    <a:pt x="2664271" y="482574"/>
                  </a:lnTo>
                  <a:lnTo>
                    <a:pt x="0" y="482574"/>
                  </a:lnTo>
                  <a:close/>
                </a:path>
              </a:pathLst>
            </a:custGeom>
            <a:solidFill>
              <a:srgbClr val="83596B"/>
            </a:solidFill>
          </p:spPr>
        </p:sp>
        <p:sp>
          <p:nvSpPr>
            <p:cNvPr name="TextBox 5" id="5"/>
            <p:cNvSpPr txBox="true"/>
            <p:nvPr/>
          </p:nvSpPr>
          <p:spPr>
            <a:xfrm>
              <a:off x="0" y="-704850"/>
              <a:ext cx="2664271" cy="1187424"/>
            </a:xfrm>
            <a:prstGeom prst="rect">
              <a:avLst/>
            </a:prstGeom>
          </p:spPr>
          <p:txBody>
            <a:bodyPr anchor="ctr" rtlCol="false" tIns="50800" lIns="50800" bIns="50800" rIns="50800"/>
            <a:lstStyle/>
            <a:p>
              <a:pPr algn="ctr">
                <a:lnSpc>
                  <a:spcPts val="17090"/>
                </a:lnSpc>
              </a:pPr>
              <a:r>
                <a:rPr lang="en-US" b="true" sz="8099">
                  <a:solidFill>
                    <a:srgbClr val="FFFFFF"/>
                  </a:solidFill>
                  <a:latin typeface="Open Sans Bold"/>
                  <a:ea typeface="Open Sans Bold"/>
                  <a:cs typeface="Open Sans Bold"/>
                  <a:sym typeface="Open Sans Bold"/>
                </a:rPr>
                <a:t>Key Questions</a:t>
              </a:r>
            </a:p>
          </p:txBody>
        </p:sp>
      </p:grpSp>
      <p:sp>
        <p:nvSpPr>
          <p:cNvPr name="TextBox 6" id="6"/>
          <p:cNvSpPr txBox="true"/>
          <p:nvPr/>
        </p:nvSpPr>
        <p:spPr>
          <a:xfrm rot="0">
            <a:off x="377741" y="2230967"/>
            <a:ext cx="17423823" cy="7710084"/>
          </a:xfrm>
          <a:prstGeom prst="rect">
            <a:avLst/>
          </a:prstGeom>
        </p:spPr>
        <p:txBody>
          <a:bodyPr anchor="t" rtlCol="false" tIns="0" lIns="0" bIns="0" rIns="0">
            <a:spAutoFit/>
          </a:bodyPr>
          <a:lstStyle/>
          <a:p>
            <a:pPr algn="l">
              <a:lnSpc>
                <a:spcPts val="6876"/>
              </a:lnSpc>
            </a:pPr>
            <a:r>
              <a:rPr lang="en-US" sz="3258" b="true">
                <a:solidFill>
                  <a:srgbClr val="000000"/>
                </a:solidFill>
                <a:latin typeface="Open Sans Bold"/>
                <a:ea typeface="Open Sans Bold"/>
                <a:cs typeface="Open Sans Bold"/>
                <a:sym typeface="Open Sans Bold"/>
              </a:rPr>
              <a:t>1.</a:t>
            </a:r>
            <a:r>
              <a:rPr lang="en-US" sz="3258">
                <a:solidFill>
                  <a:srgbClr val="000000"/>
                </a:solidFill>
                <a:latin typeface="Open Sans"/>
                <a:ea typeface="Open Sans"/>
                <a:cs typeface="Open Sans"/>
                <a:sym typeface="Open Sans"/>
              </a:rPr>
              <a:t> Is there a relationship between salary (MonthlyIncome) and job performance?</a:t>
            </a:r>
          </a:p>
          <a:p>
            <a:pPr algn="l">
              <a:lnSpc>
                <a:spcPts val="6876"/>
              </a:lnSpc>
            </a:pPr>
            <a:r>
              <a:rPr lang="en-US" sz="3258" b="true">
                <a:solidFill>
                  <a:srgbClr val="000000"/>
                </a:solidFill>
                <a:latin typeface="Open Sans Bold"/>
                <a:ea typeface="Open Sans Bold"/>
                <a:cs typeface="Open Sans Bold"/>
                <a:sym typeface="Open Sans Bold"/>
              </a:rPr>
              <a:t>2.</a:t>
            </a:r>
            <a:r>
              <a:rPr lang="en-US" sz="3258">
                <a:solidFill>
                  <a:srgbClr val="000000"/>
                </a:solidFill>
                <a:latin typeface="Open Sans"/>
                <a:ea typeface="Open Sans"/>
                <a:cs typeface="Open Sans"/>
                <a:sym typeface="Open Sans"/>
              </a:rPr>
              <a:t> Do employees with higher job satisfaction receive better performance ratings?</a:t>
            </a:r>
          </a:p>
          <a:p>
            <a:pPr algn="l">
              <a:lnSpc>
                <a:spcPts val="6876"/>
              </a:lnSpc>
            </a:pPr>
            <a:r>
              <a:rPr lang="en-US" sz="3258">
                <a:solidFill>
                  <a:srgbClr val="000000"/>
                </a:solidFill>
                <a:latin typeface="Open Sans"/>
                <a:ea typeface="Open Sans"/>
                <a:cs typeface="Open Sans"/>
                <a:sym typeface="Open Sans"/>
              </a:rPr>
              <a:t> </a:t>
            </a:r>
            <a:r>
              <a:rPr lang="en-US" sz="3258" b="true">
                <a:solidFill>
                  <a:srgbClr val="000000"/>
                </a:solidFill>
                <a:latin typeface="Open Sans Bold"/>
                <a:ea typeface="Open Sans Bold"/>
                <a:cs typeface="Open Sans Bold"/>
                <a:sym typeface="Open Sans Bold"/>
              </a:rPr>
              <a:t>3. </a:t>
            </a:r>
            <a:r>
              <a:rPr lang="en-US" sz="3258">
                <a:solidFill>
                  <a:srgbClr val="000000"/>
                </a:solidFill>
                <a:latin typeface="Open Sans"/>
                <a:ea typeface="Open Sans"/>
                <a:cs typeface="Open Sans"/>
                <a:sym typeface="Open Sans"/>
              </a:rPr>
              <a:t>How do stock options affect employee retention?</a:t>
            </a:r>
          </a:p>
          <a:p>
            <a:pPr algn="l">
              <a:lnSpc>
                <a:spcPts val="6876"/>
              </a:lnSpc>
            </a:pPr>
            <a:r>
              <a:rPr lang="en-US" sz="3258" b="true">
                <a:solidFill>
                  <a:srgbClr val="000000"/>
                </a:solidFill>
                <a:latin typeface="Open Sans Bold"/>
                <a:ea typeface="Open Sans Bold"/>
                <a:cs typeface="Open Sans Bold"/>
                <a:sym typeface="Open Sans Bold"/>
              </a:rPr>
              <a:t>4.</a:t>
            </a:r>
            <a:r>
              <a:rPr lang="en-US" sz="3258">
                <a:solidFill>
                  <a:srgbClr val="000000"/>
                </a:solidFill>
                <a:latin typeface="Open Sans"/>
                <a:ea typeface="Open Sans"/>
                <a:cs typeface="Open Sans"/>
                <a:sym typeface="Open Sans"/>
              </a:rPr>
              <a:t> Does the number of hours worked (OverTime) impact job satisfaction?</a:t>
            </a:r>
          </a:p>
          <a:p>
            <a:pPr algn="l">
              <a:lnSpc>
                <a:spcPts val="6876"/>
              </a:lnSpc>
            </a:pPr>
            <a:r>
              <a:rPr lang="en-US" sz="3258" b="true">
                <a:solidFill>
                  <a:srgbClr val="000000"/>
                </a:solidFill>
                <a:latin typeface="Open Sans Bold"/>
                <a:ea typeface="Open Sans Bold"/>
                <a:cs typeface="Open Sans Bold"/>
                <a:sym typeface="Open Sans Bold"/>
              </a:rPr>
              <a:t>5. </a:t>
            </a:r>
            <a:r>
              <a:rPr lang="en-US" sz="3258">
                <a:solidFill>
                  <a:srgbClr val="000000"/>
                </a:solidFill>
                <a:latin typeface="Open Sans"/>
                <a:ea typeface="Open Sans"/>
                <a:cs typeface="Open Sans"/>
                <a:sym typeface="Open Sans"/>
              </a:rPr>
              <a:t>Do younger employees leave the company more frequently than older employees?</a:t>
            </a:r>
          </a:p>
          <a:p>
            <a:pPr algn="l">
              <a:lnSpc>
                <a:spcPts val="6876"/>
              </a:lnSpc>
            </a:pPr>
            <a:r>
              <a:rPr lang="en-US" sz="3258" b="true">
                <a:solidFill>
                  <a:srgbClr val="000000"/>
                </a:solidFill>
                <a:latin typeface="Open Sans Bold"/>
                <a:ea typeface="Open Sans Bold"/>
                <a:cs typeface="Open Sans Bold"/>
                <a:sym typeface="Open Sans Bold"/>
              </a:rPr>
              <a:t>6. </a:t>
            </a:r>
            <a:r>
              <a:rPr lang="en-US" sz="3258">
                <a:solidFill>
                  <a:srgbClr val="000000"/>
                </a:solidFill>
                <a:latin typeface="Open Sans"/>
                <a:ea typeface="Open Sans"/>
                <a:cs typeface="Open Sans"/>
                <a:sym typeface="Open Sans"/>
              </a:rPr>
              <a:t>What are the differences in satisfaction levels between male and female employees?</a:t>
            </a:r>
          </a:p>
          <a:p>
            <a:pPr algn="l">
              <a:lnSpc>
                <a:spcPts val="6876"/>
              </a:lnSpc>
            </a:pPr>
            <a:r>
              <a:rPr lang="en-US" sz="3258" b="true">
                <a:solidFill>
                  <a:srgbClr val="000000"/>
                </a:solidFill>
                <a:latin typeface="Open Sans Bold"/>
                <a:ea typeface="Open Sans Bold"/>
                <a:cs typeface="Open Sans Bold"/>
                <a:sym typeface="Open Sans Bold"/>
              </a:rPr>
              <a:t>7.</a:t>
            </a:r>
            <a:r>
              <a:rPr lang="en-US" sz="3258">
                <a:solidFill>
                  <a:srgbClr val="000000"/>
                </a:solidFill>
                <a:latin typeface="Open Sans"/>
                <a:ea typeface="Open Sans"/>
                <a:cs typeface="Open Sans"/>
                <a:sym typeface="Open Sans"/>
              </a:rPr>
              <a:t> Are employees in certain educational fields more likely to have higher job satisfaction?</a:t>
            </a:r>
          </a:p>
          <a:p>
            <a:pPr algn="l">
              <a:lnSpc>
                <a:spcPts val="6876"/>
              </a:lnSpc>
            </a:pPr>
            <a:r>
              <a:rPr lang="en-US" sz="3258" b="true">
                <a:solidFill>
                  <a:srgbClr val="000000"/>
                </a:solidFill>
                <a:latin typeface="Open Sans Bold"/>
                <a:ea typeface="Open Sans Bold"/>
                <a:cs typeface="Open Sans Bold"/>
                <a:sym typeface="Open Sans Bold"/>
              </a:rPr>
              <a:t>8. </a:t>
            </a:r>
            <a:r>
              <a:rPr lang="en-US" sz="3258">
                <a:solidFill>
                  <a:srgbClr val="000000"/>
                </a:solidFill>
                <a:latin typeface="Open Sans"/>
                <a:ea typeface="Open Sans"/>
                <a:cs typeface="Open Sans"/>
                <a:sym typeface="Open Sans"/>
              </a:rPr>
              <a:t>Do employees who frequently switch companies (NumCompaniesWorked) have higher attrition rates?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9735129" cy="1763303"/>
            <a:chOff x="0" y="0"/>
            <a:chExt cx="2664271" cy="482574"/>
          </a:xfrm>
        </p:grpSpPr>
        <p:sp>
          <p:nvSpPr>
            <p:cNvPr name="Freeform 4" id="4"/>
            <p:cNvSpPr/>
            <p:nvPr/>
          </p:nvSpPr>
          <p:spPr>
            <a:xfrm flipH="false" flipV="false" rot="0">
              <a:off x="0" y="0"/>
              <a:ext cx="2664271" cy="482574"/>
            </a:xfrm>
            <a:custGeom>
              <a:avLst/>
              <a:gdLst/>
              <a:ahLst/>
              <a:cxnLst/>
              <a:rect r="r" b="b" t="t" l="l"/>
              <a:pathLst>
                <a:path h="482574" w="2664271">
                  <a:moveTo>
                    <a:pt x="0" y="0"/>
                  </a:moveTo>
                  <a:lnTo>
                    <a:pt x="2664271" y="0"/>
                  </a:lnTo>
                  <a:lnTo>
                    <a:pt x="2664271" y="482574"/>
                  </a:lnTo>
                  <a:lnTo>
                    <a:pt x="0" y="482574"/>
                  </a:lnTo>
                  <a:close/>
                </a:path>
              </a:pathLst>
            </a:custGeom>
            <a:solidFill>
              <a:srgbClr val="83596B"/>
            </a:solidFill>
          </p:spPr>
        </p:sp>
        <p:sp>
          <p:nvSpPr>
            <p:cNvPr name="TextBox 5" id="5"/>
            <p:cNvSpPr txBox="true"/>
            <p:nvPr/>
          </p:nvSpPr>
          <p:spPr>
            <a:xfrm>
              <a:off x="0" y="-704850"/>
              <a:ext cx="2664271" cy="1187424"/>
            </a:xfrm>
            <a:prstGeom prst="rect">
              <a:avLst/>
            </a:prstGeom>
          </p:spPr>
          <p:txBody>
            <a:bodyPr anchor="ctr" rtlCol="false" tIns="50800" lIns="50800" bIns="50800" rIns="50800"/>
            <a:lstStyle/>
            <a:p>
              <a:pPr algn="ctr">
                <a:lnSpc>
                  <a:spcPts val="17090"/>
                </a:lnSpc>
              </a:pPr>
              <a:r>
                <a:rPr lang="en-US" b="true" sz="8099">
                  <a:solidFill>
                    <a:srgbClr val="FFFFFF"/>
                  </a:solidFill>
                  <a:latin typeface="Open Sans Bold"/>
                  <a:ea typeface="Open Sans Bold"/>
                  <a:cs typeface="Open Sans Bold"/>
                  <a:sym typeface="Open Sans Bold"/>
                </a:rPr>
                <a:t>Key Questions</a:t>
              </a:r>
            </a:p>
          </p:txBody>
        </p:sp>
      </p:grpSp>
      <p:sp>
        <p:nvSpPr>
          <p:cNvPr name="TextBox 6" id="6"/>
          <p:cNvSpPr txBox="true"/>
          <p:nvPr/>
        </p:nvSpPr>
        <p:spPr>
          <a:xfrm rot="0">
            <a:off x="418056" y="2264383"/>
            <a:ext cx="17451887" cy="7359885"/>
          </a:xfrm>
          <a:prstGeom prst="rect">
            <a:avLst/>
          </a:prstGeom>
        </p:spPr>
        <p:txBody>
          <a:bodyPr anchor="t" rtlCol="false" tIns="0" lIns="0" bIns="0" rIns="0">
            <a:spAutoFit/>
          </a:bodyPr>
          <a:lstStyle/>
          <a:p>
            <a:pPr algn="l">
              <a:lnSpc>
                <a:spcPts val="7357"/>
              </a:lnSpc>
            </a:pPr>
            <a:r>
              <a:rPr lang="en-US" sz="3486" b="true">
                <a:solidFill>
                  <a:srgbClr val="000000"/>
                </a:solidFill>
                <a:latin typeface="Open Sans Bold"/>
                <a:ea typeface="Open Sans Bold"/>
                <a:cs typeface="Open Sans Bold"/>
                <a:sym typeface="Open Sans Bold"/>
              </a:rPr>
              <a:t>9. </a:t>
            </a:r>
            <a:r>
              <a:rPr lang="en-US" sz="3486">
                <a:solidFill>
                  <a:srgbClr val="000000"/>
                </a:solidFill>
                <a:latin typeface="Open Sans"/>
                <a:ea typeface="Open Sans"/>
                <a:cs typeface="Open Sans"/>
                <a:sym typeface="Open Sans"/>
              </a:rPr>
              <a:t>How does promotion history (YearsSinceLastPromotion) correlate with job satisfaction and retention? </a:t>
            </a:r>
          </a:p>
          <a:p>
            <a:pPr algn="l">
              <a:lnSpc>
                <a:spcPts val="7357"/>
              </a:lnSpc>
            </a:pPr>
            <a:r>
              <a:rPr lang="en-US" sz="3486" b="true">
                <a:solidFill>
                  <a:srgbClr val="000000"/>
                </a:solidFill>
                <a:latin typeface="Open Sans Bold"/>
                <a:ea typeface="Open Sans Bold"/>
                <a:cs typeface="Open Sans Bold"/>
                <a:sym typeface="Open Sans Bold"/>
              </a:rPr>
              <a:t>10. </a:t>
            </a:r>
            <a:r>
              <a:rPr lang="en-US" sz="3486">
                <a:solidFill>
                  <a:srgbClr val="000000"/>
                </a:solidFill>
                <a:latin typeface="Open Sans"/>
                <a:ea typeface="Open Sans"/>
                <a:cs typeface="Open Sans"/>
                <a:sym typeface="Open Sans"/>
              </a:rPr>
              <a:t>Which department has the highest satisfaction level among employees?</a:t>
            </a:r>
          </a:p>
          <a:p>
            <a:pPr algn="l">
              <a:lnSpc>
                <a:spcPts val="7357"/>
              </a:lnSpc>
            </a:pPr>
            <a:r>
              <a:rPr lang="en-US" sz="3486" b="true">
                <a:solidFill>
                  <a:srgbClr val="000000"/>
                </a:solidFill>
                <a:latin typeface="Open Sans Bold"/>
                <a:ea typeface="Open Sans Bold"/>
                <a:cs typeface="Open Sans Bold"/>
                <a:sym typeface="Open Sans Bold"/>
              </a:rPr>
              <a:t>11. </a:t>
            </a:r>
            <a:r>
              <a:rPr lang="en-US" sz="3486">
                <a:solidFill>
                  <a:srgbClr val="000000"/>
                </a:solidFill>
                <a:latin typeface="Open Sans"/>
                <a:ea typeface="Open Sans"/>
                <a:cs typeface="Open Sans"/>
                <a:sym typeface="Open Sans"/>
              </a:rPr>
              <a:t>Does frequent business travel affect employee retention or job satisfaction?</a:t>
            </a:r>
          </a:p>
          <a:p>
            <a:pPr algn="l">
              <a:lnSpc>
                <a:spcPts val="7357"/>
              </a:lnSpc>
            </a:pPr>
            <a:r>
              <a:rPr lang="en-US" sz="3486" b="true">
                <a:solidFill>
                  <a:srgbClr val="000000"/>
                </a:solidFill>
                <a:latin typeface="Open Sans Bold"/>
                <a:ea typeface="Open Sans Bold"/>
                <a:cs typeface="Open Sans Bold"/>
                <a:sym typeface="Open Sans Bold"/>
              </a:rPr>
              <a:t>12. </a:t>
            </a:r>
            <a:r>
              <a:rPr lang="en-US" sz="3486">
                <a:solidFill>
                  <a:srgbClr val="000000"/>
                </a:solidFill>
                <a:latin typeface="Open Sans"/>
                <a:ea typeface="Open Sans"/>
                <a:cs typeface="Open Sans"/>
                <a:sym typeface="Open Sans"/>
              </a:rPr>
              <a:t>How does distance from home (DistanceFromHome) impact employee retention or satisfaction?</a:t>
            </a:r>
          </a:p>
          <a:p>
            <a:pPr algn="l">
              <a:lnSpc>
                <a:spcPts val="7357"/>
              </a:lnSpc>
            </a:pPr>
            <a:r>
              <a:rPr lang="en-US" sz="3486" b="true">
                <a:solidFill>
                  <a:srgbClr val="000000"/>
                </a:solidFill>
                <a:latin typeface="Open Sans Bold"/>
                <a:ea typeface="Open Sans Bold"/>
                <a:cs typeface="Open Sans Bold"/>
                <a:sym typeface="Open Sans Bold"/>
              </a:rPr>
              <a:t>13. </a:t>
            </a:r>
            <a:r>
              <a:rPr lang="en-US" sz="3486">
                <a:solidFill>
                  <a:srgbClr val="000000"/>
                </a:solidFill>
                <a:latin typeface="Open Sans"/>
                <a:ea typeface="Open Sans"/>
                <a:cs typeface="Open Sans"/>
                <a:sym typeface="Open Sans"/>
              </a:rPr>
              <a:t>How do training opportunities (TrainingTimesLastYear) affect employee satisfaction and retention?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793052" y="3242783"/>
            <a:ext cx="19874105" cy="3801435"/>
            <a:chOff x="0" y="0"/>
            <a:chExt cx="5439065" cy="1040361"/>
          </a:xfrm>
        </p:grpSpPr>
        <p:sp>
          <p:nvSpPr>
            <p:cNvPr name="Freeform 4" id="4"/>
            <p:cNvSpPr/>
            <p:nvPr/>
          </p:nvSpPr>
          <p:spPr>
            <a:xfrm flipH="false" flipV="false" rot="0">
              <a:off x="0" y="0"/>
              <a:ext cx="5439065" cy="1040361"/>
            </a:xfrm>
            <a:custGeom>
              <a:avLst/>
              <a:gdLst/>
              <a:ahLst/>
              <a:cxnLst/>
              <a:rect r="r" b="b" t="t" l="l"/>
              <a:pathLst>
                <a:path h="1040361" w="5439065">
                  <a:moveTo>
                    <a:pt x="0" y="0"/>
                  </a:moveTo>
                  <a:lnTo>
                    <a:pt x="5439065" y="0"/>
                  </a:lnTo>
                  <a:lnTo>
                    <a:pt x="5439065" y="1040361"/>
                  </a:lnTo>
                  <a:lnTo>
                    <a:pt x="0" y="1040361"/>
                  </a:lnTo>
                  <a:close/>
                </a:path>
              </a:pathLst>
            </a:custGeom>
            <a:solidFill>
              <a:srgbClr val="804414"/>
            </a:solidFill>
          </p:spPr>
        </p:sp>
        <p:sp>
          <p:nvSpPr>
            <p:cNvPr name="TextBox 5" id="5"/>
            <p:cNvSpPr txBox="true"/>
            <p:nvPr/>
          </p:nvSpPr>
          <p:spPr>
            <a:xfrm>
              <a:off x="0" y="-161925"/>
              <a:ext cx="5439065" cy="1202286"/>
            </a:xfrm>
            <a:prstGeom prst="rect">
              <a:avLst/>
            </a:prstGeom>
          </p:spPr>
          <p:txBody>
            <a:bodyPr anchor="ctr" rtlCol="false" tIns="50800" lIns="50800" bIns="50800" rIns="50800"/>
            <a:lstStyle/>
            <a:p>
              <a:pPr algn="ctr">
                <a:lnSpc>
                  <a:spcPts val="12599"/>
                </a:lnSpc>
              </a:pPr>
              <a:r>
                <a:rPr lang="en-US" sz="8999" b="true">
                  <a:solidFill>
                    <a:srgbClr val="FFFFFF"/>
                  </a:solidFill>
                  <a:latin typeface="Open Sans Bold"/>
                  <a:ea typeface="Open Sans Bold"/>
                  <a:cs typeface="Open Sans Bold"/>
                  <a:sym typeface="Open Sans Bold"/>
                </a:rPr>
                <a:t>Exploratory Data Analysis </a:t>
              </a:r>
            </a:p>
            <a:p>
              <a:pPr algn="ctr">
                <a:lnSpc>
                  <a:spcPts val="6999"/>
                </a:lnSpc>
              </a:pPr>
              <a:r>
                <a:rPr lang="en-US" sz="4999">
                  <a:solidFill>
                    <a:srgbClr val="FFFFFF"/>
                  </a:solidFill>
                  <a:latin typeface="Open Sans"/>
                  <a:ea typeface="Open Sans"/>
                  <a:cs typeface="Open Sans"/>
                  <a:sym typeface="Open Sans"/>
                </a:rPr>
                <a:t>[Matplotlib] [Seaborn] [Plotly]</a:t>
              </a:r>
            </a:p>
          </p:txBody>
        </p:sp>
      </p:grpSp>
      <p:sp>
        <p:nvSpPr>
          <p:cNvPr name="TextBox 6" id="6"/>
          <p:cNvSpPr txBox="true"/>
          <p:nvPr/>
        </p:nvSpPr>
        <p:spPr>
          <a:xfrm rot="0">
            <a:off x="2338354" y="7603975"/>
            <a:ext cx="2373060" cy="1251150"/>
          </a:xfrm>
          <a:prstGeom prst="rect">
            <a:avLst/>
          </a:prstGeom>
        </p:spPr>
        <p:txBody>
          <a:bodyPr anchor="t" rtlCol="false" tIns="0" lIns="0" bIns="0" rIns="0">
            <a:spAutoFit/>
          </a:bodyPr>
          <a:lstStyle/>
          <a:p>
            <a:pPr algn="ctr">
              <a:lnSpc>
                <a:spcPts val="5064"/>
              </a:lnSpc>
            </a:pPr>
            <a:r>
              <a:rPr lang="en-US" b="true" sz="3617" i="true">
                <a:solidFill>
                  <a:srgbClr val="000000"/>
                </a:solidFill>
                <a:latin typeface="Montserrat Semi-Bold Italics"/>
                <a:ea typeface="Montserrat Semi-Bold Italics"/>
                <a:cs typeface="Montserrat Semi-Bold Italics"/>
                <a:sym typeface="Montserrat Semi-Bold Italics"/>
              </a:rPr>
              <a:t>Key </a:t>
            </a:r>
          </a:p>
          <a:p>
            <a:pPr algn="ctr">
              <a:lnSpc>
                <a:spcPts val="5064"/>
              </a:lnSpc>
              <a:spcBef>
                <a:spcPct val="0"/>
              </a:spcBef>
            </a:pPr>
            <a:r>
              <a:rPr lang="en-US" b="true" sz="3617" i="true">
                <a:solidFill>
                  <a:srgbClr val="000000"/>
                </a:solidFill>
                <a:latin typeface="Montserrat Semi-Bold Italics"/>
                <a:ea typeface="Montserrat Semi-Bold Italics"/>
                <a:cs typeface="Montserrat Semi-Bold Italics"/>
                <a:sym typeface="Montserrat Semi-Bold Italics"/>
              </a:rPr>
              <a:t>Visuals</a:t>
            </a:r>
          </a:p>
        </p:txBody>
      </p:sp>
      <p:sp>
        <p:nvSpPr>
          <p:cNvPr name="TextBox 7" id="7"/>
          <p:cNvSpPr txBox="true"/>
          <p:nvPr/>
        </p:nvSpPr>
        <p:spPr>
          <a:xfrm rot="0">
            <a:off x="7945728" y="7603975"/>
            <a:ext cx="2373060" cy="1215589"/>
          </a:xfrm>
          <a:prstGeom prst="rect">
            <a:avLst/>
          </a:prstGeom>
        </p:spPr>
        <p:txBody>
          <a:bodyPr anchor="t" rtlCol="false" tIns="0" lIns="0" bIns="0" rIns="0">
            <a:spAutoFit/>
          </a:bodyPr>
          <a:lstStyle/>
          <a:p>
            <a:pPr algn="ctr">
              <a:lnSpc>
                <a:spcPts val="4924"/>
              </a:lnSpc>
            </a:pPr>
            <a:r>
              <a:rPr lang="en-US" b="true" sz="3517" i="true">
                <a:solidFill>
                  <a:srgbClr val="000000"/>
                </a:solidFill>
                <a:latin typeface="Montserrat Semi-Bold Italics"/>
                <a:ea typeface="Montserrat Semi-Bold Italics"/>
                <a:cs typeface="Montserrat Semi-Bold Italics"/>
                <a:sym typeface="Montserrat Semi-Bold Italics"/>
              </a:rPr>
              <a:t>Initial </a:t>
            </a:r>
          </a:p>
          <a:p>
            <a:pPr algn="ctr">
              <a:lnSpc>
                <a:spcPts val="4924"/>
              </a:lnSpc>
              <a:spcBef>
                <a:spcPct val="0"/>
              </a:spcBef>
            </a:pPr>
            <a:r>
              <a:rPr lang="en-US" b="true" sz="3517" i="true">
                <a:solidFill>
                  <a:srgbClr val="000000"/>
                </a:solidFill>
                <a:latin typeface="Montserrat Semi-Bold Italics"/>
                <a:ea typeface="Montserrat Semi-Bold Italics"/>
                <a:cs typeface="Montserrat Semi-Bold Italics"/>
                <a:sym typeface="Montserrat Semi-Bold Italics"/>
              </a:rPr>
              <a:t>Insights</a:t>
            </a:r>
          </a:p>
        </p:txBody>
      </p:sp>
      <p:sp>
        <p:nvSpPr>
          <p:cNvPr name="TextBox 8" id="8"/>
          <p:cNvSpPr txBox="true"/>
          <p:nvPr/>
        </p:nvSpPr>
        <p:spPr>
          <a:xfrm rot="0">
            <a:off x="13131591" y="7603975"/>
            <a:ext cx="2373060" cy="1215589"/>
          </a:xfrm>
          <a:prstGeom prst="rect">
            <a:avLst/>
          </a:prstGeom>
        </p:spPr>
        <p:txBody>
          <a:bodyPr anchor="t" rtlCol="false" tIns="0" lIns="0" bIns="0" rIns="0">
            <a:spAutoFit/>
          </a:bodyPr>
          <a:lstStyle/>
          <a:p>
            <a:pPr algn="ctr">
              <a:lnSpc>
                <a:spcPts val="4924"/>
              </a:lnSpc>
            </a:pPr>
            <a:r>
              <a:rPr lang="en-US" b="true" sz="3517" i="true">
                <a:solidFill>
                  <a:srgbClr val="000000"/>
                </a:solidFill>
                <a:latin typeface="Montserrat Semi-Bold Italics"/>
                <a:ea typeface="Montserrat Semi-Bold Italics"/>
                <a:cs typeface="Montserrat Semi-Bold Italics"/>
                <a:sym typeface="Montserrat Semi-Bold Italics"/>
              </a:rPr>
              <a:t>Explain </a:t>
            </a:r>
          </a:p>
          <a:p>
            <a:pPr algn="ctr">
              <a:lnSpc>
                <a:spcPts val="4924"/>
              </a:lnSpc>
              <a:spcBef>
                <a:spcPct val="0"/>
              </a:spcBef>
            </a:pPr>
            <a:r>
              <a:rPr lang="en-US" b="true" sz="3517" i="true">
                <a:solidFill>
                  <a:srgbClr val="000000"/>
                </a:solidFill>
                <a:latin typeface="Montserrat Semi-Bold Italics"/>
                <a:ea typeface="Montserrat Semi-Bold Italics"/>
                <a:cs typeface="Montserrat Semi-Bold Italics"/>
                <a:sym typeface="Montserrat Semi-Bold Italics"/>
              </a:rPr>
              <a:t>findings </a:t>
            </a:r>
          </a:p>
        </p:txBody>
      </p:sp>
      <p:grpSp>
        <p:nvGrpSpPr>
          <p:cNvPr name="Group 9" id="9"/>
          <p:cNvGrpSpPr/>
          <p:nvPr/>
        </p:nvGrpSpPr>
        <p:grpSpPr>
          <a:xfrm rot="0">
            <a:off x="-2331218" y="6323577"/>
            <a:ext cx="3838660" cy="1347073"/>
            <a:chOff x="0" y="0"/>
            <a:chExt cx="1050549" cy="368661"/>
          </a:xfrm>
        </p:grpSpPr>
        <p:sp>
          <p:nvSpPr>
            <p:cNvPr name="Freeform 10" id="10"/>
            <p:cNvSpPr/>
            <p:nvPr/>
          </p:nvSpPr>
          <p:spPr>
            <a:xfrm flipH="false" flipV="false" rot="0">
              <a:off x="0" y="0"/>
              <a:ext cx="1050549" cy="368662"/>
            </a:xfrm>
            <a:custGeom>
              <a:avLst/>
              <a:gdLst/>
              <a:ahLst/>
              <a:cxnLst/>
              <a:rect r="r" b="b" t="t" l="l"/>
              <a:pathLst>
                <a:path h="368662" w="1050549">
                  <a:moveTo>
                    <a:pt x="0" y="0"/>
                  </a:moveTo>
                  <a:lnTo>
                    <a:pt x="1050549" y="0"/>
                  </a:lnTo>
                  <a:lnTo>
                    <a:pt x="1050549" y="368662"/>
                  </a:lnTo>
                  <a:lnTo>
                    <a:pt x="0" y="368662"/>
                  </a:lnTo>
                  <a:close/>
                </a:path>
              </a:pathLst>
            </a:custGeom>
            <a:solidFill>
              <a:srgbClr val="ECB6A3"/>
            </a:solidFill>
          </p:spPr>
        </p:sp>
        <p:sp>
          <p:nvSpPr>
            <p:cNvPr name="TextBox 11" id="11"/>
            <p:cNvSpPr txBox="true"/>
            <p:nvPr/>
          </p:nvSpPr>
          <p:spPr>
            <a:xfrm>
              <a:off x="0" y="-38100"/>
              <a:ext cx="1050549" cy="40676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947608" y="2566143"/>
            <a:ext cx="3838660" cy="1353280"/>
            <a:chOff x="0" y="0"/>
            <a:chExt cx="1050549" cy="370360"/>
          </a:xfrm>
        </p:grpSpPr>
        <p:sp>
          <p:nvSpPr>
            <p:cNvPr name="Freeform 13" id="13"/>
            <p:cNvSpPr/>
            <p:nvPr/>
          </p:nvSpPr>
          <p:spPr>
            <a:xfrm flipH="false" flipV="false" rot="0">
              <a:off x="0" y="0"/>
              <a:ext cx="1050549" cy="370360"/>
            </a:xfrm>
            <a:custGeom>
              <a:avLst/>
              <a:gdLst/>
              <a:ahLst/>
              <a:cxnLst/>
              <a:rect r="r" b="b" t="t" l="l"/>
              <a:pathLst>
                <a:path h="370360" w="1050549">
                  <a:moveTo>
                    <a:pt x="0" y="0"/>
                  </a:moveTo>
                  <a:lnTo>
                    <a:pt x="1050549" y="0"/>
                  </a:lnTo>
                  <a:lnTo>
                    <a:pt x="1050549" y="370360"/>
                  </a:lnTo>
                  <a:lnTo>
                    <a:pt x="0" y="370360"/>
                  </a:lnTo>
                  <a:close/>
                </a:path>
              </a:pathLst>
            </a:custGeom>
            <a:solidFill>
              <a:srgbClr val="ECB6A3"/>
            </a:solidFill>
          </p:spPr>
        </p:sp>
        <p:sp>
          <p:nvSpPr>
            <p:cNvPr name="TextBox 14" id="14"/>
            <p:cNvSpPr txBox="true"/>
            <p:nvPr/>
          </p:nvSpPr>
          <p:spPr>
            <a:xfrm>
              <a:off x="0" y="-38100"/>
              <a:ext cx="1050549" cy="40846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3384247" cy="1238835"/>
            <a:chOff x="0" y="0"/>
            <a:chExt cx="3662947" cy="339040"/>
          </a:xfrm>
        </p:grpSpPr>
        <p:sp>
          <p:nvSpPr>
            <p:cNvPr name="Freeform 4" id="4"/>
            <p:cNvSpPr/>
            <p:nvPr/>
          </p:nvSpPr>
          <p:spPr>
            <a:xfrm flipH="false" flipV="false" rot="0">
              <a:off x="0" y="0"/>
              <a:ext cx="3662947" cy="339040"/>
            </a:xfrm>
            <a:custGeom>
              <a:avLst/>
              <a:gdLst/>
              <a:ahLst/>
              <a:cxnLst/>
              <a:rect r="r" b="b" t="t" l="l"/>
              <a:pathLst>
                <a:path h="339040" w="3662947">
                  <a:moveTo>
                    <a:pt x="0" y="0"/>
                  </a:moveTo>
                  <a:lnTo>
                    <a:pt x="3662947" y="0"/>
                  </a:lnTo>
                  <a:lnTo>
                    <a:pt x="3662947" y="339040"/>
                  </a:lnTo>
                  <a:lnTo>
                    <a:pt x="0" y="339040"/>
                  </a:lnTo>
                  <a:close/>
                </a:path>
              </a:pathLst>
            </a:custGeom>
            <a:solidFill>
              <a:srgbClr val="804414"/>
            </a:solidFill>
          </p:spPr>
        </p:sp>
        <p:sp>
          <p:nvSpPr>
            <p:cNvPr name="TextBox 5" id="5"/>
            <p:cNvSpPr txBox="true"/>
            <p:nvPr/>
          </p:nvSpPr>
          <p:spPr>
            <a:xfrm>
              <a:off x="0" y="-114300"/>
              <a:ext cx="3662947" cy="453340"/>
            </a:xfrm>
            <a:prstGeom prst="rect">
              <a:avLst/>
            </a:prstGeom>
          </p:spPr>
          <p:txBody>
            <a:bodyPr anchor="ctr" rtlCol="false" tIns="50800" lIns="50800" bIns="50800" rIns="50800"/>
            <a:lstStyle/>
            <a:p>
              <a:pPr algn="ctr">
                <a:lnSpc>
                  <a:spcPts val="7840"/>
                </a:lnSpc>
              </a:pPr>
              <a:r>
                <a:rPr lang="en-US" b="true" sz="5600">
                  <a:solidFill>
                    <a:srgbClr val="FFFFFF"/>
                  </a:solidFill>
                  <a:latin typeface="Open Sans Bold"/>
                  <a:ea typeface="Open Sans Bold"/>
                  <a:cs typeface="Open Sans Bold"/>
                  <a:sym typeface="Open Sans Bold"/>
                </a:rPr>
                <a:t>Attrition By Distance From Home</a:t>
              </a:r>
            </a:p>
          </p:txBody>
        </p:sp>
      </p:grpSp>
      <p:sp>
        <p:nvSpPr>
          <p:cNvPr name="Freeform 6" id="6"/>
          <p:cNvSpPr/>
          <p:nvPr/>
        </p:nvSpPr>
        <p:spPr>
          <a:xfrm flipH="false" flipV="false" rot="0">
            <a:off x="290935" y="1508797"/>
            <a:ext cx="9759264" cy="7749503"/>
          </a:xfrm>
          <a:custGeom>
            <a:avLst/>
            <a:gdLst/>
            <a:ahLst/>
            <a:cxnLst/>
            <a:rect r="r" b="b" t="t" l="l"/>
            <a:pathLst>
              <a:path h="7749503" w="9759264">
                <a:moveTo>
                  <a:pt x="0" y="0"/>
                </a:moveTo>
                <a:lnTo>
                  <a:pt x="9759264" y="0"/>
                </a:lnTo>
                <a:lnTo>
                  <a:pt x="9759264" y="7749503"/>
                </a:lnTo>
                <a:lnTo>
                  <a:pt x="0" y="7749503"/>
                </a:lnTo>
                <a:lnTo>
                  <a:pt x="0" y="0"/>
                </a:lnTo>
                <a:close/>
              </a:path>
            </a:pathLst>
          </a:custGeom>
          <a:blipFill>
            <a:blip r:embed="rId3"/>
            <a:stretch>
              <a:fillRect l="0" t="0" r="0" b="0"/>
            </a:stretch>
          </a:blipFill>
        </p:spPr>
      </p:sp>
      <p:sp>
        <p:nvSpPr>
          <p:cNvPr name="Freeform 7" id="7"/>
          <p:cNvSpPr/>
          <p:nvPr/>
        </p:nvSpPr>
        <p:spPr>
          <a:xfrm flipH="false" flipV="false" rot="0">
            <a:off x="443335" y="1661197"/>
            <a:ext cx="9759264" cy="7749503"/>
          </a:xfrm>
          <a:custGeom>
            <a:avLst/>
            <a:gdLst/>
            <a:ahLst/>
            <a:cxnLst/>
            <a:rect r="r" b="b" t="t" l="l"/>
            <a:pathLst>
              <a:path h="7749503" w="9759264">
                <a:moveTo>
                  <a:pt x="0" y="0"/>
                </a:moveTo>
                <a:lnTo>
                  <a:pt x="9759264" y="0"/>
                </a:lnTo>
                <a:lnTo>
                  <a:pt x="9759264" y="7749503"/>
                </a:lnTo>
                <a:lnTo>
                  <a:pt x="0" y="7749503"/>
                </a:lnTo>
                <a:lnTo>
                  <a:pt x="0" y="0"/>
                </a:lnTo>
                <a:close/>
              </a:path>
            </a:pathLst>
          </a:custGeom>
          <a:blipFill>
            <a:blip r:embed="rId3"/>
            <a:stretch>
              <a:fillRect l="0" t="0" r="0" b="0"/>
            </a:stretch>
          </a:blipFill>
        </p:spPr>
      </p:sp>
      <p:sp>
        <p:nvSpPr>
          <p:cNvPr name="TextBox 8" id="8"/>
          <p:cNvSpPr txBox="true"/>
          <p:nvPr/>
        </p:nvSpPr>
        <p:spPr>
          <a:xfrm rot="0">
            <a:off x="10634396" y="4113615"/>
            <a:ext cx="7653604" cy="2463667"/>
          </a:xfrm>
          <a:prstGeom prst="rect">
            <a:avLst/>
          </a:prstGeom>
        </p:spPr>
        <p:txBody>
          <a:bodyPr anchor="t" rtlCol="false" tIns="0" lIns="0" bIns="0" rIns="0">
            <a:spAutoFit/>
          </a:bodyPr>
          <a:lstStyle/>
          <a:p>
            <a:pPr algn="l" marL="756784" indent="-378392" lvl="1">
              <a:lnSpc>
                <a:spcPts val="4907"/>
              </a:lnSpc>
              <a:buFont typeface="Arial"/>
              <a:buChar char="•"/>
            </a:pPr>
            <a:r>
              <a:rPr lang="en-US" sz="3505">
                <a:solidFill>
                  <a:srgbClr val="000000"/>
                </a:solidFill>
                <a:latin typeface="Montserrat"/>
                <a:ea typeface="Montserrat"/>
                <a:cs typeface="Montserrat"/>
                <a:sym typeface="Montserrat"/>
              </a:rPr>
              <a:t>Employees closer to the workplace have higher attrition rates, which decrease as distance increases.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grpSp>
        <p:nvGrpSpPr>
          <p:cNvPr name="Group 2" id="2"/>
          <p:cNvGrpSpPr/>
          <p:nvPr/>
        </p:nvGrpSpPr>
        <p:grpSpPr>
          <a:xfrm rot="0">
            <a:off x="7435877" y="0"/>
            <a:ext cx="10852123" cy="1673225"/>
            <a:chOff x="0" y="0"/>
            <a:chExt cx="2969965" cy="457921"/>
          </a:xfrm>
        </p:grpSpPr>
        <p:sp>
          <p:nvSpPr>
            <p:cNvPr name="Freeform 3" id="3"/>
            <p:cNvSpPr/>
            <p:nvPr/>
          </p:nvSpPr>
          <p:spPr>
            <a:xfrm flipH="false" flipV="false" rot="0">
              <a:off x="0" y="0"/>
              <a:ext cx="2969965" cy="457922"/>
            </a:xfrm>
            <a:custGeom>
              <a:avLst/>
              <a:gdLst/>
              <a:ahLst/>
              <a:cxnLst/>
              <a:rect r="r" b="b" t="t" l="l"/>
              <a:pathLst>
                <a:path h="457922" w="2969965">
                  <a:moveTo>
                    <a:pt x="0" y="0"/>
                  </a:moveTo>
                  <a:lnTo>
                    <a:pt x="2969965" y="0"/>
                  </a:lnTo>
                  <a:lnTo>
                    <a:pt x="2969965" y="457922"/>
                  </a:lnTo>
                  <a:lnTo>
                    <a:pt x="0" y="457922"/>
                  </a:lnTo>
                  <a:close/>
                </a:path>
              </a:pathLst>
            </a:custGeom>
            <a:solidFill>
              <a:srgbClr val="ECB6A3"/>
            </a:solidFill>
          </p:spPr>
        </p:sp>
        <p:sp>
          <p:nvSpPr>
            <p:cNvPr name="TextBox 4" id="4"/>
            <p:cNvSpPr txBox="true"/>
            <p:nvPr/>
          </p:nvSpPr>
          <p:spPr>
            <a:xfrm>
              <a:off x="0" y="-38100"/>
              <a:ext cx="2969965" cy="49602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654367" y="2438250"/>
            <a:ext cx="2959139" cy="29591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039" t="0" r="-1039" b="0"/>
              </a:stretch>
            </a:blipFill>
          </p:spPr>
        </p:sp>
      </p:grpSp>
      <p:grpSp>
        <p:nvGrpSpPr>
          <p:cNvPr name="Group 7" id="7"/>
          <p:cNvGrpSpPr/>
          <p:nvPr/>
        </p:nvGrpSpPr>
        <p:grpSpPr>
          <a:xfrm rot="0">
            <a:off x="14845882" y="6499643"/>
            <a:ext cx="2959139" cy="29591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7340" t="0" r="-17340" b="0"/>
              </a:stretch>
            </a:blipFill>
          </p:spPr>
        </p:sp>
      </p:grpSp>
      <p:grpSp>
        <p:nvGrpSpPr>
          <p:cNvPr name="Group 9" id="9"/>
          <p:cNvGrpSpPr/>
          <p:nvPr/>
        </p:nvGrpSpPr>
        <p:grpSpPr>
          <a:xfrm rot="0">
            <a:off x="10619638" y="2438250"/>
            <a:ext cx="2959139" cy="29591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46249" r="0" b="-75972"/>
              </a:stretch>
            </a:blipFill>
          </p:spPr>
        </p:sp>
      </p:grpSp>
      <p:grpSp>
        <p:nvGrpSpPr>
          <p:cNvPr name="Group 11" id="11"/>
          <p:cNvGrpSpPr/>
          <p:nvPr/>
        </p:nvGrpSpPr>
        <p:grpSpPr>
          <a:xfrm rot="0">
            <a:off x="10800370" y="6667308"/>
            <a:ext cx="2959139" cy="295913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20045"/>
              </a:stretch>
            </a:blipFill>
          </p:spPr>
        </p:sp>
      </p:grpSp>
      <p:grpSp>
        <p:nvGrpSpPr>
          <p:cNvPr name="Group 13" id="13"/>
          <p:cNvGrpSpPr/>
          <p:nvPr/>
        </p:nvGrpSpPr>
        <p:grpSpPr>
          <a:xfrm rot="0">
            <a:off x="6335540" y="2438250"/>
            <a:ext cx="2959139" cy="29591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548" t="-6976" r="-17157" b="0"/>
              </a:stretch>
            </a:blipFill>
          </p:spPr>
        </p:sp>
      </p:grpSp>
      <p:grpSp>
        <p:nvGrpSpPr>
          <p:cNvPr name="Group 15" id="15"/>
          <p:cNvGrpSpPr/>
          <p:nvPr/>
        </p:nvGrpSpPr>
        <p:grpSpPr>
          <a:xfrm rot="0">
            <a:off x="6335540" y="6667308"/>
            <a:ext cx="2959139" cy="295913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24738" t="0" r="-24738" b="0"/>
              </a:stretch>
            </a:blipFill>
          </p:spPr>
        </p:sp>
      </p:grpSp>
      <p:grpSp>
        <p:nvGrpSpPr>
          <p:cNvPr name="Group 17" id="17"/>
          <p:cNvGrpSpPr/>
          <p:nvPr/>
        </p:nvGrpSpPr>
        <p:grpSpPr>
          <a:xfrm rot="0">
            <a:off x="241774" y="2950062"/>
            <a:ext cx="4894652" cy="48946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5416" t="-81517" r="-6028" b="-66136"/>
              </a:stretch>
            </a:blipFill>
          </p:spPr>
        </p:sp>
      </p:grpSp>
      <p:grpSp>
        <p:nvGrpSpPr>
          <p:cNvPr name="Group 19" id="19"/>
          <p:cNvGrpSpPr/>
          <p:nvPr/>
        </p:nvGrpSpPr>
        <p:grpSpPr>
          <a:xfrm rot="0">
            <a:off x="16800195" y="7068503"/>
            <a:ext cx="188595" cy="184785"/>
            <a:chOff x="0" y="0"/>
            <a:chExt cx="251460" cy="246380"/>
          </a:xfrm>
        </p:grpSpPr>
        <p:sp>
          <p:nvSpPr>
            <p:cNvPr name="Freeform 20" id="20"/>
            <p:cNvSpPr/>
            <p:nvPr/>
          </p:nvSpPr>
          <p:spPr>
            <a:xfrm flipH="false" flipV="false" rot="0">
              <a:off x="49530" y="49530"/>
              <a:ext cx="149860" cy="151130"/>
            </a:xfrm>
            <a:custGeom>
              <a:avLst/>
              <a:gdLst/>
              <a:ahLst/>
              <a:cxnLst/>
              <a:rect r="r" b="b" t="t" l="l"/>
              <a:pathLst>
                <a:path h="151130" w="149860">
                  <a:moveTo>
                    <a:pt x="149860" y="53340"/>
                  </a:moveTo>
                  <a:cubicBezTo>
                    <a:pt x="129540" y="134620"/>
                    <a:pt x="120650" y="142240"/>
                    <a:pt x="107950" y="146050"/>
                  </a:cubicBezTo>
                  <a:cubicBezTo>
                    <a:pt x="90170" y="151130"/>
                    <a:pt x="54610" y="149860"/>
                    <a:pt x="38100" y="142240"/>
                  </a:cubicBezTo>
                  <a:cubicBezTo>
                    <a:pt x="25400" y="135890"/>
                    <a:pt x="17780" y="125730"/>
                    <a:pt x="11430" y="115570"/>
                  </a:cubicBezTo>
                  <a:cubicBezTo>
                    <a:pt x="5080" y="105410"/>
                    <a:pt x="0" y="93980"/>
                    <a:pt x="1270" y="81280"/>
                  </a:cubicBezTo>
                  <a:cubicBezTo>
                    <a:pt x="2540" y="62230"/>
                    <a:pt x="16510" y="29210"/>
                    <a:pt x="30480" y="16510"/>
                  </a:cubicBezTo>
                  <a:cubicBezTo>
                    <a:pt x="39370" y="7620"/>
                    <a:pt x="49530" y="2540"/>
                    <a:pt x="63500" y="1270"/>
                  </a:cubicBezTo>
                  <a:cubicBezTo>
                    <a:pt x="81280" y="0"/>
                    <a:pt x="130810" y="22860"/>
                    <a:pt x="130810" y="22860"/>
                  </a:cubicBezTo>
                </a:path>
              </a:pathLst>
            </a:custGeom>
            <a:solidFill>
              <a:srgbClr val="FFFFFF"/>
            </a:solidFill>
            <a:ln cap="sq">
              <a:noFill/>
              <a:prstDash val="solid"/>
              <a:miter/>
            </a:ln>
          </p:spPr>
        </p:sp>
      </p:grpSp>
      <p:grpSp>
        <p:nvGrpSpPr>
          <p:cNvPr name="Group 21" id="21"/>
          <p:cNvGrpSpPr/>
          <p:nvPr/>
        </p:nvGrpSpPr>
        <p:grpSpPr>
          <a:xfrm rot="0">
            <a:off x="7240905" y="8207693"/>
            <a:ext cx="111442" cy="108585"/>
            <a:chOff x="0" y="0"/>
            <a:chExt cx="148590" cy="144780"/>
          </a:xfrm>
        </p:grpSpPr>
        <p:sp>
          <p:nvSpPr>
            <p:cNvPr name="Freeform 22" id="22"/>
            <p:cNvSpPr/>
            <p:nvPr/>
          </p:nvSpPr>
          <p:spPr>
            <a:xfrm flipH="false" flipV="false" rot="0">
              <a:off x="45720" y="44450"/>
              <a:ext cx="50800" cy="52070"/>
            </a:xfrm>
            <a:custGeom>
              <a:avLst/>
              <a:gdLst/>
              <a:ahLst/>
              <a:cxnLst/>
              <a:rect r="r" b="b" t="t" l="l"/>
              <a:pathLst>
                <a:path h="52070" w="50800">
                  <a:moveTo>
                    <a:pt x="50800" y="17780"/>
                  </a:moveTo>
                  <a:cubicBezTo>
                    <a:pt x="29210" y="52070"/>
                    <a:pt x="8890" y="45720"/>
                    <a:pt x="5080" y="39370"/>
                  </a:cubicBezTo>
                  <a:cubicBezTo>
                    <a:pt x="0" y="31750"/>
                    <a:pt x="3810" y="11430"/>
                    <a:pt x="11430" y="6350"/>
                  </a:cubicBezTo>
                  <a:cubicBezTo>
                    <a:pt x="17780" y="0"/>
                    <a:pt x="44450" y="7620"/>
                    <a:pt x="44450" y="7620"/>
                  </a:cubicBezTo>
                </a:path>
              </a:pathLst>
            </a:custGeom>
            <a:solidFill>
              <a:srgbClr val="FFFFFF">
                <a:alpha val="32941"/>
              </a:srgbClr>
            </a:solidFill>
            <a:ln cap="sq">
              <a:noFill/>
              <a:prstDash val="solid"/>
              <a:miter/>
            </a:ln>
          </p:spPr>
        </p:sp>
      </p:grpSp>
      <p:grpSp>
        <p:nvGrpSpPr>
          <p:cNvPr name="Group 23" id="23"/>
          <p:cNvGrpSpPr/>
          <p:nvPr/>
        </p:nvGrpSpPr>
        <p:grpSpPr>
          <a:xfrm rot="0">
            <a:off x="7336155" y="8483918"/>
            <a:ext cx="111442" cy="108585"/>
            <a:chOff x="0" y="0"/>
            <a:chExt cx="148590" cy="144780"/>
          </a:xfrm>
        </p:grpSpPr>
        <p:sp>
          <p:nvSpPr>
            <p:cNvPr name="Freeform 24" id="24"/>
            <p:cNvSpPr/>
            <p:nvPr/>
          </p:nvSpPr>
          <p:spPr>
            <a:xfrm flipH="false" flipV="false" rot="0">
              <a:off x="45720" y="45720"/>
              <a:ext cx="50800" cy="52070"/>
            </a:xfrm>
            <a:custGeom>
              <a:avLst/>
              <a:gdLst/>
              <a:ahLst/>
              <a:cxnLst/>
              <a:rect r="r" b="b" t="t" l="l"/>
              <a:pathLst>
                <a:path h="52070" w="50800">
                  <a:moveTo>
                    <a:pt x="50800" y="17780"/>
                  </a:moveTo>
                  <a:cubicBezTo>
                    <a:pt x="29210" y="52070"/>
                    <a:pt x="8890" y="45720"/>
                    <a:pt x="5080" y="38100"/>
                  </a:cubicBezTo>
                  <a:cubicBezTo>
                    <a:pt x="0" y="31750"/>
                    <a:pt x="3810" y="10160"/>
                    <a:pt x="10160" y="5080"/>
                  </a:cubicBezTo>
                  <a:cubicBezTo>
                    <a:pt x="17780" y="0"/>
                    <a:pt x="44450" y="7620"/>
                    <a:pt x="44450" y="7620"/>
                  </a:cubicBezTo>
                </a:path>
              </a:pathLst>
            </a:custGeom>
            <a:solidFill>
              <a:srgbClr val="FFFFFF">
                <a:alpha val="32941"/>
              </a:srgbClr>
            </a:solidFill>
            <a:ln cap="sq">
              <a:noFill/>
              <a:prstDash val="solid"/>
              <a:miter/>
            </a:ln>
          </p:spPr>
        </p:sp>
      </p:grpSp>
      <p:grpSp>
        <p:nvGrpSpPr>
          <p:cNvPr name="Group 25" id="25"/>
          <p:cNvGrpSpPr/>
          <p:nvPr/>
        </p:nvGrpSpPr>
        <p:grpSpPr>
          <a:xfrm rot="0">
            <a:off x="7317105" y="8488680"/>
            <a:ext cx="111442" cy="108585"/>
            <a:chOff x="0" y="0"/>
            <a:chExt cx="148590" cy="144780"/>
          </a:xfrm>
        </p:grpSpPr>
        <p:sp>
          <p:nvSpPr>
            <p:cNvPr name="Freeform 26" id="26"/>
            <p:cNvSpPr/>
            <p:nvPr/>
          </p:nvSpPr>
          <p:spPr>
            <a:xfrm flipH="false" flipV="false" rot="0">
              <a:off x="46990" y="45720"/>
              <a:ext cx="50800" cy="52070"/>
            </a:xfrm>
            <a:custGeom>
              <a:avLst/>
              <a:gdLst/>
              <a:ahLst/>
              <a:cxnLst/>
              <a:rect r="r" b="b" t="t" l="l"/>
              <a:pathLst>
                <a:path h="52070" w="50800">
                  <a:moveTo>
                    <a:pt x="50800" y="17780"/>
                  </a:moveTo>
                  <a:cubicBezTo>
                    <a:pt x="29210" y="52070"/>
                    <a:pt x="8890" y="45720"/>
                    <a:pt x="3810" y="38100"/>
                  </a:cubicBezTo>
                  <a:cubicBezTo>
                    <a:pt x="0" y="31750"/>
                    <a:pt x="3810" y="10160"/>
                    <a:pt x="10160" y="5080"/>
                  </a:cubicBezTo>
                  <a:cubicBezTo>
                    <a:pt x="16510" y="0"/>
                    <a:pt x="44450" y="7620"/>
                    <a:pt x="44450" y="7620"/>
                  </a:cubicBezTo>
                </a:path>
              </a:pathLst>
            </a:custGeom>
            <a:solidFill>
              <a:srgbClr val="FFFFFF"/>
            </a:solidFill>
            <a:ln cap="sq">
              <a:noFill/>
              <a:prstDash val="solid"/>
              <a:miter/>
            </a:ln>
          </p:spPr>
        </p:sp>
      </p:grpSp>
      <p:grpSp>
        <p:nvGrpSpPr>
          <p:cNvPr name="Group 27" id="27"/>
          <p:cNvGrpSpPr/>
          <p:nvPr/>
        </p:nvGrpSpPr>
        <p:grpSpPr>
          <a:xfrm rot="0">
            <a:off x="7314247" y="8468678"/>
            <a:ext cx="153352" cy="136208"/>
            <a:chOff x="0" y="0"/>
            <a:chExt cx="204470" cy="181610"/>
          </a:xfrm>
        </p:grpSpPr>
        <p:sp>
          <p:nvSpPr>
            <p:cNvPr name="Freeform 28" id="28"/>
            <p:cNvSpPr/>
            <p:nvPr/>
          </p:nvSpPr>
          <p:spPr>
            <a:xfrm flipH="false" flipV="false" rot="0">
              <a:off x="49530" y="50800"/>
              <a:ext cx="106680" cy="81280"/>
            </a:xfrm>
            <a:custGeom>
              <a:avLst/>
              <a:gdLst/>
              <a:ahLst/>
              <a:cxnLst/>
              <a:rect r="r" b="b" t="t" l="l"/>
              <a:pathLst>
                <a:path h="81280" w="106680">
                  <a:moveTo>
                    <a:pt x="12700" y="30480"/>
                  </a:moveTo>
                  <a:cubicBezTo>
                    <a:pt x="77470" y="2540"/>
                    <a:pt x="100330" y="25400"/>
                    <a:pt x="104140" y="39370"/>
                  </a:cubicBezTo>
                  <a:cubicBezTo>
                    <a:pt x="106680" y="50800"/>
                    <a:pt x="100330" y="68580"/>
                    <a:pt x="93980" y="74930"/>
                  </a:cubicBezTo>
                  <a:cubicBezTo>
                    <a:pt x="86360" y="80010"/>
                    <a:pt x="73660" y="81280"/>
                    <a:pt x="64770" y="80010"/>
                  </a:cubicBezTo>
                  <a:cubicBezTo>
                    <a:pt x="54610" y="77470"/>
                    <a:pt x="41910" y="72390"/>
                    <a:pt x="36830" y="64770"/>
                  </a:cubicBezTo>
                  <a:cubicBezTo>
                    <a:pt x="30480" y="55880"/>
                    <a:pt x="27940" y="35560"/>
                    <a:pt x="33020" y="27940"/>
                  </a:cubicBezTo>
                  <a:cubicBezTo>
                    <a:pt x="38100" y="20320"/>
                    <a:pt x="58420" y="13970"/>
                    <a:pt x="67310" y="16510"/>
                  </a:cubicBezTo>
                  <a:cubicBezTo>
                    <a:pt x="74930" y="17780"/>
                    <a:pt x="83820" y="29210"/>
                    <a:pt x="83820" y="36830"/>
                  </a:cubicBezTo>
                  <a:cubicBezTo>
                    <a:pt x="83820" y="44450"/>
                    <a:pt x="73660" y="60960"/>
                    <a:pt x="64770" y="66040"/>
                  </a:cubicBezTo>
                  <a:cubicBezTo>
                    <a:pt x="55880" y="69850"/>
                    <a:pt x="40640" y="66040"/>
                    <a:pt x="30480" y="60960"/>
                  </a:cubicBezTo>
                  <a:cubicBezTo>
                    <a:pt x="19050" y="55880"/>
                    <a:pt x="3810" y="45720"/>
                    <a:pt x="1270" y="35560"/>
                  </a:cubicBezTo>
                  <a:cubicBezTo>
                    <a:pt x="0" y="26670"/>
                    <a:pt x="6350" y="11430"/>
                    <a:pt x="12700" y="6350"/>
                  </a:cubicBezTo>
                  <a:cubicBezTo>
                    <a:pt x="20320" y="1270"/>
                    <a:pt x="38100" y="1270"/>
                    <a:pt x="44450" y="6350"/>
                  </a:cubicBezTo>
                  <a:cubicBezTo>
                    <a:pt x="52070" y="11430"/>
                    <a:pt x="57150" y="29210"/>
                    <a:pt x="55880" y="38100"/>
                  </a:cubicBezTo>
                  <a:cubicBezTo>
                    <a:pt x="53340" y="45720"/>
                    <a:pt x="44450" y="53340"/>
                    <a:pt x="36830" y="55880"/>
                  </a:cubicBezTo>
                  <a:cubicBezTo>
                    <a:pt x="29210" y="58420"/>
                    <a:pt x="16510" y="55880"/>
                    <a:pt x="11430" y="50800"/>
                  </a:cubicBezTo>
                  <a:cubicBezTo>
                    <a:pt x="5080" y="45720"/>
                    <a:pt x="0" y="34290"/>
                    <a:pt x="1270" y="26670"/>
                  </a:cubicBezTo>
                  <a:cubicBezTo>
                    <a:pt x="1270" y="19050"/>
                    <a:pt x="8890" y="8890"/>
                    <a:pt x="15240" y="5080"/>
                  </a:cubicBezTo>
                  <a:cubicBezTo>
                    <a:pt x="22860" y="1270"/>
                    <a:pt x="34290" y="1270"/>
                    <a:pt x="41910" y="3810"/>
                  </a:cubicBezTo>
                  <a:cubicBezTo>
                    <a:pt x="48260" y="7620"/>
                    <a:pt x="55880" y="17780"/>
                    <a:pt x="57150" y="25400"/>
                  </a:cubicBezTo>
                  <a:cubicBezTo>
                    <a:pt x="57150" y="34290"/>
                    <a:pt x="46990" y="50800"/>
                    <a:pt x="39370" y="54610"/>
                  </a:cubicBezTo>
                  <a:cubicBezTo>
                    <a:pt x="33020" y="58420"/>
                    <a:pt x="20320" y="57150"/>
                    <a:pt x="13970" y="52070"/>
                  </a:cubicBezTo>
                  <a:cubicBezTo>
                    <a:pt x="7620" y="48260"/>
                    <a:pt x="1270" y="29210"/>
                    <a:pt x="1270" y="29210"/>
                  </a:cubicBezTo>
                  <a:cubicBezTo>
                    <a:pt x="1270" y="29210"/>
                    <a:pt x="12700" y="52070"/>
                    <a:pt x="12700" y="52070"/>
                  </a:cubicBezTo>
                  <a:cubicBezTo>
                    <a:pt x="13970" y="52070"/>
                    <a:pt x="0" y="30480"/>
                    <a:pt x="1270" y="22860"/>
                  </a:cubicBezTo>
                  <a:cubicBezTo>
                    <a:pt x="3810" y="15240"/>
                    <a:pt x="11430" y="5080"/>
                    <a:pt x="19050" y="2540"/>
                  </a:cubicBezTo>
                  <a:cubicBezTo>
                    <a:pt x="26670" y="0"/>
                    <a:pt x="41910" y="1270"/>
                    <a:pt x="44450" y="6350"/>
                  </a:cubicBezTo>
                  <a:cubicBezTo>
                    <a:pt x="49530" y="12700"/>
                    <a:pt x="29210" y="46990"/>
                    <a:pt x="29210" y="46990"/>
                  </a:cubicBezTo>
                  <a:cubicBezTo>
                    <a:pt x="29210" y="46990"/>
                    <a:pt x="34290" y="22860"/>
                    <a:pt x="41910" y="17780"/>
                  </a:cubicBezTo>
                  <a:cubicBezTo>
                    <a:pt x="49530" y="13970"/>
                    <a:pt x="66040" y="15240"/>
                    <a:pt x="73660" y="19050"/>
                  </a:cubicBezTo>
                  <a:cubicBezTo>
                    <a:pt x="78740" y="22860"/>
                    <a:pt x="85090" y="35560"/>
                    <a:pt x="83820" y="36830"/>
                  </a:cubicBezTo>
                  <a:cubicBezTo>
                    <a:pt x="83820" y="36830"/>
                    <a:pt x="76200" y="24130"/>
                    <a:pt x="72390" y="25400"/>
                  </a:cubicBezTo>
                  <a:cubicBezTo>
                    <a:pt x="62230" y="25400"/>
                    <a:pt x="48260" y="69850"/>
                    <a:pt x="35560" y="72390"/>
                  </a:cubicBezTo>
                  <a:cubicBezTo>
                    <a:pt x="26670" y="74930"/>
                    <a:pt x="12700" y="67310"/>
                    <a:pt x="8890" y="59690"/>
                  </a:cubicBezTo>
                  <a:cubicBezTo>
                    <a:pt x="5080" y="52070"/>
                    <a:pt x="12700" y="30480"/>
                    <a:pt x="12700" y="30480"/>
                  </a:cubicBezTo>
                </a:path>
              </a:pathLst>
            </a:custGeom>
            <a:solidFill>
              <a:srgbClr val="FFFFFF"/>
            </a:solidFill>
            <a:ln cap="sq">
              <a:noFill/>
              <a:prstDash val="solid"/>
              <a:miter/>
            </a:ln>
          </p:spPr>
        </p:sp>
      </p:grpSp>
      <p:grpSp>
        <p:nvGrpSpPr>
          <p:cNvPr name="Group 29" id="29"/>
          <p:cNvGrpSpPr/>
          <p:nvPr/>
        </p:nvGrpSpPr>
        <p:grpSpPr>
          <a:xfrm rot="0">
            <a:off x="7282815" y="8447722"/>
            <a:ext cx="168592" cy="198120"/>
            <a:chOff x="0" y="0"/>
            <a:chExt cx="224790" cy="264160"/>
          </a:xfrm>
        </p:grpSpPr>
        <p:sp>
          <p:nvSpPr>
            <p:cNvPr name="Freeform 30" id="30"/>
            <p:cNvSpPr/>
            <p:nvPr/>
          </p:nvSpPr>
          <p:spPr>
            <a:xfrm flipH="false" flipV="false" rot="0">
              <a:off x="49530" y="45720"/>
              <a:ext cx="127000" cy="166370"/>
            </a:xfrm>
            <a:custGeom>
              <a:avLst/>
              <a:gdLst/>
              <a:ahLst/>
              <a:cxnLst/>
              <a:rect r="r" b="b" t="t" l="l"/>
              <a:pathLst>
                <a:path h="166370" w="127000">
                  <a:moveTo>
                    <a:pt x="120650" y="68580"/>
                  </a:moveTo>
                  <a:cubicBezTo>
                    <a:pt x="58420" y="101600"/>
                    <a:pt x="49530" y="93980"/>
                    <a:pt x="40640" y="86360"/>
                  </a:cubicBezTo>
                  <a:cubicBezTo>
                    <a:pt x="27940" y="76200"/>
                    <a:pt x="3810" y="55880"/>
                    <a:pt x="1270" y="41910"/>
                  </a:cubicBezTo>
                  <a:cubicBezTo>
                    <a:pt x="0" y="30480"/>
                    <a:pt x="7620" y="15240"/>
                    <a:pt x="16510" y="8890"/>
                  </a:cubicBezTo>
                  <a:cubicBezTo>
                    <a:pt x="29210" y="0"/>
                    <a:pt x="59690" y="1270"/>
                    <a:pt x="74930" y="5080"/>
                  </a:cubicBezTo>
                  <a:cubicBezTo>
                    <a:pt x="85090" y="6350"/>
                    <a:pt x="95250" y="11430"/>
                    <a:pt x="101600" y="17780"/>
                  </a:cubicBezTo>
                  <a:cubicBezTo>
                    <a:pt x="107950" y="24130"/>
                    <a:pt x="113030" y="34290"/>
                    <a:pt x="114300" y="46990"/>
                  </a:cubicBezTo>
                  <a:cubicBezTo>
                    <a:pt x="115570" y="71120"/>
                    <a:pt x="92710" y="135890"/>
                    <a:pt x="77470" y="153670"/>
                  </a:cubicBezTo>
                  <a:cubicBezTo>
                    <a:pt x="71120" y="161290"/>
                    <a:pt x="62230" y="165100"/>
                    <a:pt x="54610" y="166370"/>
                  </a:cubicBezTo>
                  <a:cubicBezTo>
                    <a:pt x="44450" y="166370"/>
                    <a:pt x="29210" y="160020"/>
                    <a:pt x="22860" y="153670"/>
                  </a:cubicBezTo>
                  <a:cubicBezTo>
                    <a:pt x="16510" y="147320"/>
                    <a:pt x="12700" y="138430"/>
                    <a:pt x="12700" y="129540"/>
                  </a:cubicBezTo>
                  <a:cubicBezTo>
                    <a:pt x="13970" y="118110"/>
                    <a:pt x="21590" y="100330"/>
                    <a:pt x="34290" y="91440"/>
                  </a:cubicBezTo>
                  <a:cubicBezTo>
                    <a:pt x="49530" y="81280"/>
                    <a:pt x="88900" y="74930"/>
                    <a:pt x="104140" y="82550"/>
                  </a:cubicBezTo>
                  <a:cubicBezTo>
                    <a:pt x="115570" y="88900"/>
                    <a:pt x="125730" y="110490"/>
                    <a:pt x="124460" y="120650"/>
                  </a:cubicBezTo>
                  <a:cubicBezTo>
                    <a:pt x="121920" y="128270"/>
                    <a:pt x="113030" y="134620"/>
                    <a:pt x="104140" y="138430"/>
                  </a:cubicBezTo>
                  <a:cubicBezTo>
                    <a:pt x="90170" y="142240"/>
                    <a:pt x="55880" y="142240"/>
                    <a:pt x="41910" y="133350"/>
                  </a:cubicBezTo>
                  <a:cubicBezTo>
                    <a:pt x="33020" y="127000"/>
                    <a:pt x="25400" y="111760"/>
                    <a:pt x="26670" y="102870"/>
                  </a:cubicBezTo>
                  <a:cubicBezTo>
                    <a:pt x="26670" y="95250"/>
                    <a:pt x="35560" y="85090"/>
                    <a:pt x="43180" y="81280"/>
                  </a:cubicBezTo>
                  <a:cubicBezTo>
                    <a:pt x="49530" y="78740"/>
                    <a:pt x="62230" y="78740"/>
                    <a:pt x="69850" y="83820"/>
                  </a:cubicBezTo>
                  <a:cubicBezTo>
                    <a:pt x="76200" y="87630"/>
                    <a:pt x="83820" y="97790"/>
                    <a:pt x="83820" y="106680"/>
                  </a:cubicBezTo>
                  <a:cubicBezTo>
                    <a:pt x="82550" y="115570"/>
                    <a:pt x="72390" y="130810"/>
                    <a:pt x="63500" y="134620"/>
                  </a:cubicBezTo>
                  <a:cubicBezTo>
                    <a:pt x="55880" y="138430"/>
                    <a:pt x="43180" y="134620"/>
                    <a:pt x="36830" y="130810"/>
                  </a:cubicBezTo>
                  <a:cubicBezTo>
                    <a:pt x="30480" y="125730"/>
                    <a:pt x="25400" y="114300"/>
                    <a:pt x="25400" y="105410"/>
                  </a:cubicBezTo>
                  <a:cubicBezTo>
                    <a:pt x="27940" y="96520"/>
                    <a:pt x="38100" y="83820"/>
                    <a:pt x="48260" y="80010"/>
                  </a:cubicBezTo>
                  <a:cubicBezTo>
                    <a:pt x="63500" y="73660"/>
                    <a:pt x="97790" y="76200"/>
                    <a:pt x="110490" y="85090"/>
                  </a:cubicBezTo>
                  <a:cubicBezTo>
                    <a:pt x="119380" y="91440"/>
                    <a:pt x="127000" y="110490"/>
                    <a:pt x="124460" y="120650"/>
                  </a:cubicBezTo>
                  <a:cubicBezTo>
                    <a:pt x="120650" y="128270"/>
                    <a:pt x="106680" y="138430"/>
                    <a:pt x="97790" y="138430"/>
                  </a:cubicBezTo>
                  <a:cubicBezTo>
                    <a:pt x="87630" y="138430"/>
                    <a:pt x="76200" y="119380"/>
                    <a:pt x="64770" y="116840"/>
                  </a:cubicBezTo>
                  <a:cubicBezTo>
                    <a:pt x="55880" y="114300"/>
                    <a:pt x="39370" y="123190"/>
                    <a:pt x="35560" y="118110"/>
                  </a:cubicBezTo>
                  <a:cubicBezTo>
                    <a:pt x="31750" y="110490"/>
                    <a:pt x="71120" y="67310"/>
                    <a:pt x="67310" y="59690"/>
                  </a:cubicBezTo>
                  <a:cubicBezTo>
                    <a:pt x="63500" y="54610"/>
                    <a:pt x="43180" y="60960"/>
                    <a:pt x="40640" y="57150"/>
                  </a:cubicBezTo>
                  <a:cubicBezTo>
                    <a:pt x="39370" y="53340"/>
                    <a:pt x="52070" y="33020"/>
                    <a:pt x="55880" y="33020"/>
                  </a:cubicBezTo>
                  <a:cubicBezTo>
                    <a:pt x="59690" y="33020"/>
                    <a:pt x="62230" y="57150"/>
                    <a:pt x="67310" y="58420"/>
                  </a:cubicBezTo>
                  <a:cubicBezTo>
                    <a:pt x="72390" y="58420"/>
                    <a:pt x="78740" y="36830"/>
                    <a:pt x="87630" y="33020"/>
                  </a:cubicBezTo>
                  <a:cubicBezTo>
                    <a:pt x="93980" y="30480"/>
                    <a:pt x="105410" y="30480"/>
                    <a:pt x="111760" y="35560"/>
                  </a:cubicBezTo>
                  <a:cubicBezTo>
                    <a:pt x="118110" y="40640"/>
                    <a:pt x="120650" y="68580"/>
                    <a:pt x="120650" y="68580"/>
                  </a:cubicBezTo>
                </a:path>
              </a:pathLst>
            </a:custGeom>
            <a:solidFill>
              <a:srgbClr val="FFFFFF"/>
            </a:solidFill>
            <a:ln cap="sq">
              <a:noFill/>
              <a:prstDash val="solid"/>
              <a:miter/>
            </a:ln>
          </p:spPr>
        </p:sp>
      </p:grpSp>
      <p:sp>
        <p:nvSpPr>
          <p:cNvPr name="TextBox 31" id="31"/>
          <p:cNvSpPr txBox="true"/>
          <p:nvPr/>
        </p:nvSpPr>
        <p:spPr>
          <a:xfrm rot="0">
            <a:off x="8808165" y="509747"/>
            <a:ext cx="9150303" cy="1085531"/>
          </a:xfrm>
          <a:prstGeom prst="rect">
            <a:avLst/>
          </a:prstGeom>
        </p:spPr>
        <p:txBody>
          <a:bodyPr anchor="t" rtlCol="false" tIns="0" lIns="0" bIns="0" rIns="0">
            <a:spAutoFit/>
          </a:bodyPr>
          <a:lstStyle/>
          <a:p>
            <a:pPr algn="just">
              <a:lnSpc>
                <a:spcPts val="8222"/>
              </a:lnSpc>
            </a:pPr>
            <a:r>
              <a:rPr lang="en-US" b="true" sz="7474" spc="298">
                <a:solidFill>
                  <a:srgbClr val="FFFFFF"/>
                </a:solidFill>
                <a:latin typeface="Public Sans Bold"/>
                <a:ea typeface="Public Sans Bold"/>
                <a:cs typeface="Public Sans Bold"/>
                <a:sym typeface="Public Sans Bold"/>
              </a:rPr>
              <a:t>TEAM MEMBERS</a:t>
            </a:r>
          </a:p>
        </p:txBody>
      </p:sp>
      <p:sp>
        <p:nvSpPr>
          <p:cNvPr name="TextBox 32" id="32"/>
          <p:cNvSpPr txBox="true"/>
          <p:nvPr/>
        </p:nvSpPr>
        <p:spPr>
          <a:xfrm rot="0">
            <a:off x="10438905" y="9679127"/>
            <a:ext cx="3320604" cy="501861"/>
          </a:xfrm>
          <a:prstGeom prst="rect">
            <a:avLst/>
          </a:prstGeom>
        </p:spPr>
        <p:txBody>
          <a:bodyPr anchor="t" rtlCol="false" tIns="0" lIns="0" bIns="0" rIns="0">
            <a:spAutoFit/>
          </a:bodyPr>
          <a:lstStyle/>
          <a:p>
            <a:pPr algn="l">
              <a:lnSpc>
                <a:spcPts val="3868"/>
              </a:lnSpc>
            </a:pPr>
            <a:r>
              <a:rPr lang="en-US" sz="3516" spc="140">
                <a:solidFill>
                  <a:srgbClr val="FFFFFF"/>
                </a:solidFill>
                <a:latin typeface="Clear Sans"/>
                <a:ea typeface="Clear Sans"/>
                <a:cs typeface="Clear Sans"/>
                <a:sym typeface="Clear Sans"/>
              </a:rPr>
              <a:t>Ahmed Khoukh</a:t>
            </a:r>
          </a:p>
        </p:txBody>
      </p:sp>
      <p:sp>
        <p:nvSpPr>
          <p:cNvPr name="TextBox 33" id="33"/>
          <p:cNvSpPr txBox="true"/>
          <p:nvPr/>
        </p:nvSpPr>
        <p:spPr>
          <a:xfrm rot="0">
            <a:off x="14257490" y="5827173"/>
            <a:ext cx="3700978" cy="491653"/>
          </a:xfrm>
          <a:prstGeom prst="rect">
            <a:avLst/>
          </a:prstGeom>
        </p:spPr>
        <p:txBody>
          <a:bodyPr anchor="t" rtlCol="false" tIns="0" lIns="0" bIns="0" rIns="0">
            <a:spAutoFit/>
          </a:bodyPr>
          <a:lstStyle/>
          <a:p>
            <a:pPr algn="l">
              <a:lnSpc>
                <a:spcPts val="3809"/>
              </a:lnSpc>
            </a:pPr>
            <a:r>
              <a:rPr lang="en-US" sz="3462" spc="138">
                <a:solidFill>
                  <a:srgbClr val="FFFFFF"/>
                </a:solidFill>
                <a:latin typeface="Clear Sans"/>
                <a:ea typeface="Clear Sans"/>
                <a:cs typeface="Clear Sans"/>
                <a:sym typeface="Clear Sans"/>
              </a:rPr>
              <a:t>Salma Abdrabou</a:t>
            </a:r>
          </a:p>
        </p:txBody>
      </p:sp>
      <p:sp>
        <p:nvSpPr>
          <p:cNvPr name="TextBox 34" id="34"/>
          <p:cNvSpPr txBox="true"/>
          <p:nvPr/>
        </p:nvSpPr>
        <p:spPr>
          <a:xfrm rot="0">
            <a:off x="10290137" y="5836698"/>
            <a:ext cx="3618140" cy="481970"/>
          </a:xfrm>
          <a:prstGeom prst="rect">
            <a:avLst/>
          </a:prstGeom>
        </p:spPr>
        <p:txBody>
          <a:bodyPr anchor="t" rtlCol="false" tIns="0" lIns="0" bIns="0" rIns="0">
            <a:spAutoFit/>
          </a:bodyPr>
          <a:lstStyle/>
          <a:p>
            <a:pPr algn="l">
              <a:lnSpc>
                <a:spcPts val="3795"/>
              </a:lnSpc>
            </a:pPr>
            <a:r>
              <a:rPr lang="en-US" sz="3450" spc="138">
                <a:solidFill>
                  <a:srgbClr val="FFFFFF"/>
                </a:solidFill>
                <a:latin typeface="Clear Sans"/>
                <a:ea typeface="Clear Sans"/>
                <a:cs typeface="Clear Sans"/>
                <a:sym typeface="Clear Sans"/>
              </a:rPr>
              <a:t>Aml Abdo Zayed</a:t>
            </a:r>
          </a:p>
        </p:txBody>
      </p:sp>
      <p:sp>
        <p:nvSpPr>
          <p:cNvPr name="TextBox 35" id="35"/>
          <p:cNvSpPr txBox="true"/>
          <p:nvPr/>
        </p:nvSpPr>
        <p:spPr>
          <a:xfrm rot="0">
            <a:off x="5812701" y="5823677"/>
            <a:ext cx="4004815" cy="491066"/>
          </a:xfrm>
          <a:prstGeom prst="rect">
            <a:avLst/>
          </a:prstGeom>
        </p:spPr>
        <p:txBody>
          <a:bodyPr anchor="t" rtlCol="false" tIns="0" lIns="0" bIns="0" rIns="0">
            <a:spAutoFit/>
          </a:bodyPr>
          <a:lstStyle/>
          <a:p>
            <a:pPr algn="l">
              <a:lnSpc>
                <a:spcPts val="3758"/>
              </a:lnSpc>
            </a:pPr>
            <a:r>
              <a:rPr lang="en-US" sz="3416" spc="136">
                <a:solidFill>
                  <a:srgbClr val="FFFFFF"/>
                </a:solidFill>
                <a:latin typeface="Clear Sans"/>
                <a:ea typeface="Clear Sans"/>
                <a:cs typeface="Clear Sans"/>
                <a:sym typeface="Clear Sans"/>
              </a:rPr>
              <a:t>Mennatullah Taha</a:t>
            </a:r>
          </a:p>
        </p:txBody>
      </p:sp>
      <p:sp>
        <p:nvSpPr>
          <p:cNvPr name="TextBox 36" id="36"/>
          <p:cNvSpPr txBox="true"/>
          <p:nvPr/>
        </p:nvSpPr>
        <p:spPr>
          <a:xfrm rot="0">
            <a:off x="4519891" y="9679127"/>
            <a:ext cx="5738039" cy="491066"/>
          </a:xfrm>
          <a:prstGeom prst="rect">
            <a:avLst/>
          </a:prstGeom>
        </p:spPr>
        <p:txBody>
          <a:bodyPr anchor="t" rtlCol="false" tIns="0" lIns="0" bIns="0" rIns="0">
            <a:spAutoFit/>
          </a:bodyPr>
          <a:lstStyle/>
          <a:p>
            <a:pPr algn="l">
              <a:lnSpc>
                <a:spcPts val="3758"/>
              </a:lnSpc>
            </a:pPr>
            <a:r>
              <a:rPr lang="en-US" sz="3416" spc="136">
                <a:solidFill>
                  <a:srgbClr val="FFFFFF"/>
                </a:solidFill>
                <a:latin typeface="Clear Sans"/>
                <a:ea typeface="Clear Sans"/>
                <a:cs typeface="Clear Sans"/>
                <a:sym typeface="Clear Sans"/>
              </a:rPr>
              <a:t>Abdelrhman Aleskandrany</a:t>
            </a:r>
          </a:p>
        </p:txBody>
      </p:sp>
      <p:sp>
        <p:nvSpPr>
          <p:cNvPr name="TextBox 37" id="37"/>
          <p:cNvSpPr txBox="true"/>
          <p:nvPr/>
        </p:nvSpPr>
        <p:spPr>
          <a:xfrm rot="0">
            <a:off x="13944075" y="9679127"/>
            <a:ext cx="4379723" cy="491132"/>
          </a:xfrm>
          <a:prstGeom prst="rect">
            <a:avLst/>
          </a:prstGeom>
        </p:spPr>
        <p:txBody>
          <a:bodyPr anchor="t" rtlCol="false" tIns="0" lIns="0" bIns="0" rIns="0">
            <a:spAutoFit/>
          </a:bodyPr>
          <a:lstStyle/>
          <a:p>
            <a:pPr algn="l">
              <a:lnSpc>
                <a:spcPts val="3764"/>
              </a:lnSpc>
            </a:pPr>
            <a:r>
              <a:rPr lang="en-US" sz="3421" spc="136">
                <a:solidFill>
                  <a:srgbClr val="FFFFFF"/>
                </a:solidFill>
                <a:latin typeface="Clear Sans"/>
                <a:ea typeface="Clear Sans"/>
                <a:cs typeface="Clear Sans"/>
                <a:sym typeface="Clear Sans"/>
              </a:rPr>
              <a:t>Al-Qasem Ezzaldeen</a:t>
            </a:r>
          </a:p>
        </p:txBody>
      </p:sp>
      <p:sp>
        <p:nvSpPr>
          <p:cNvPr name="TextBox 38" id="38"/>
          <p:cNvSpPr txBox="true"/>
          <p:nvPr/>
        </p:nvSpPr>
        <p:spPr>
          <a:xfrm rot="0">
            <a:off x="522759" y="8175452"/>
            <a:ext cx="4686385" cy="491066"/>
          </a:xfrm>
          <a:prstGeom prst="rect">
            <a:avLst/>
          </a:prstGeom>
        </p:spPr>
        <p:txBody>
          <a:bodyPr anchor="t" rtlCol="false" tIns="0" lIns="0" bIns="0" rIns="0">
            <a:spAutoFit/>
          </a:bodyPr>
          <a:lstStyle/>
          <a:p>
            <a:pPr algn="l">
              <a:lnSpc>
                <a:spcPts val="3758"/>
              </a:lnSpc>
            </a:pPr>
            <a:r>
              <a:rPr lang="en-US" sz="3416" spc="136">
                <a:solidFill>
                  <a:srgbClr val="FFFFFF"/>
                </a:solidFill>
                <a:latin typeface="Clear Sans"/>
                <a:ea typeface="Clear Sans"/>
                <a:cs typeface="Clear Sans"/>
                <a:sym typeface="Clear Sans"/>
              </a:rPr>
              <a:t>Eng / Ahmed Radwan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257271" y="0"/>
            <a:ext cx="11705440" cy="1159869"/>
            <a:chOff x="0" y="0"/>
            <a:chExt cx="3203498" cy="317428"/>
          </a:xfrm>
        </p:grpSpPr>
        <p:sp>
          <p:nvSpPr>
            <p:cNvPr name="Freeform 4" id="4"/>
            <p:cNvSpPr/>
            <p:nvPr/>
          </p:nvSpPr>
          <p:spPr>
            <a:xfrm flipH="false" flipV="false" rot="0">
              <a:off x="0" y="0"/>
              <a:ext cx="3203498" cy="317428"/>
            </a:xfrm>
            <a:custGeom>
              <a:avLst/>
              <a:gdLst/>
              <a:ahLst/>
              <a:cxnLst/>
              <a:rect r="r" b="b" t="t" l="l"/>
              <a:pathLst>
                <a:path h="317428" w="3203498">
                  <a:moveTo>
                    <a:pt x="0" y="0"/>
                  </a:moveTo>
                  <a:lnTo>
                    <a:pt x="3203498" y="0"/>
                  </a:lnTo>
                  <a:lnTo>
                    <a:pt x="3203498" y="317428"/>
                  </a:lnTo>
                  <a:lnTo>
                    <a:pt x="0" y="317428"/>
                  </a:lnTo>
                  <a:close/>
                </a:path>
              </a:pathLst>
            </a:custGeom>
            <a:solidFill>
              <a:srgbClr val="804414"/>
            </a:solidFill>
          </p:spPr>
        </p:sp>
        <p:sp>
          <p:nvSpPr>
            <p:cNvPr name="TextBox 5" id="5"/>
            <p:cNvSpPr txBox="true"/>
            <p:nvPr/>
          </p:nvSpPr>
          <p:spPr>
            <a:xfrm>
              <a:off x="0" y="-95250"/>
              <a:ext cx="3203498" cy="412678"/>
            </a:xfrm>
            <a:prstGeom prst="rect">
              <a:avLst/>
            </a:prstGeom>
          </p:spPr>
          <p:txBody>
            <a:bodyPr anchor="ctr" rtlCol="false" tIns="50800" lIns="50800" bIns="50800" rIns="50800"/>
            <a:lstStyle/>
            <a:p>
              <a:pPr algn="ctr">
                <a:lnSpc>
                  <a:spcPts val="7279"/>
                </a:lnSpc>
              </a:pPr>
              <a:r>
                <a:rPr lang="en-US" b="true" sz="5199">
                  <a:solidFill>
                    <a:srgbClr val="FFFFFF"/>
                  </a:solidFill>
                  <a:latin typeface="Open Sans Bold"/>
                  <a:ea typeface="Open Sans Bold"/>
                  <a:cs typeface="Open Sans Bold"/>
                  <a:sym typeface="Open Sans Bold"/>
                </a:rPr>
                <a:t>Attrition By Total Working Years</a:t>
              </a:r>
            </a:p>
          </p:txBody>
        </p:sp>
      </p:grpSp>
      <p:sp>
        <p:nvSpPr>
          <p:cNvPr name="Freeform 6" id="6"/>
          <p:cNvSpPr/>
          <p:nvPr/>
        </p:nvSpPr>
        <p:spPr>
          <a:xfrm flipH="false" flipV="false" rot="0">
            <a:off x="366452" y="1491539"/>
            <a:ext cx="9746858" cy="7766761"/>
          </a:xfrm>
          <a:custGeom>
            <a:avLst/>
            <a:gdLst/>
            <a:ahLst/>
            <a:cxnLst/>
            <a:rect r="r" b="b" t="t" l="l"/>
            <a:pathLst>
              <a:path h="7766761" w="9746858">
                <a:moveTo>
                  <a:pt x="0" y="0"/>
                </a:moveTo>
                <a:lnTo>
                  <a:pt x="9746858" y="0"/>
                </a:lnTo>
                <a:lnTo>
                  <a:pt x="9746858" y="7766761"/>
                </a:lnTo>
                <a:lnTo>
                  <a:pt x="0" y="7766761"/>
                </a:lnTo>
                <a:lnTo>
                  <a:pt x="0" y="0"/>
                </a:lnTo>
                <a:close/>
              </a:path>
            </a:pathLst>
          </a:custGeom>
          <a:blipFill>
            <a:blip r:embed="rId3"/>
            <a:stretch>
              <a:fillRect l="0" t="0" r="0" b="0"/>
            </a:stretch>
          </a:blipFill>
        </p:spPr>
      </p:sp>
      <p:sp>
        <p:nvSpPr>
          <p:cNvPr name="TextBox 7" id="7"/>
          <p:cNvSpPr txBox="true"/>
          <p:nvPr/>
        </p:nvSpPr>
        <p:spPr>
          <a:xfrm rot="0">
            <a:off x="10037110" y="3536215"/>
            <a:ext cx="8445690" cy="3147894"/>
          </a:xfrm>
          <a:prstGeom prst="rect">
            <a:avLst/>
          </a:prstGeom>
        </p:spPr>
        <p:txBody>
          <a:bodyPr anchor="t" rtlCol="false" tIns="0" lIns="0" bIns="0" rIns="0">
            <a:spAutoFit/>
          </a:bodyPr>
          <a:lstStyle/>
          <a:p>
            <a:pPr algn="l" marL="780942" indent="-390471" lvl="1">
              <a:lnSpc>
                <a:spcPts val="5064"/>
              </a:lnSpc>
              <a:buFont typeface="Arial"/>
              <a:buChar char="•"/>
            </a:pPr>
            <a:r>
              <a:rPr lang="en-US" sz="3617">
                <a:solidFill>
                  <a:srgbClr val="000000"/>
                </a:solidFill>
                <a:latin typeface="Montserrat"/>
                <a:ea typeface="Montserrat"/>
                <a:cs typeface="Montserrat"/>
                <a:sym typeface="Montserrat"/>
              </a:rPr>
              <a:t>The Histogram shows that fresh employees are exposed to attrition more than those with experience.</a:t>
            </a:r>
          </a:p>
          <a:p>
            <a:pPr algn="l">
              <a:lnSpc>
                <a:spcPts val="4924"/>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1092239" cy="1172466"/>
            <a:chOff x="0" y="0"/>
            <a:chExt cx="3035679" cy="320876"/>
          </a:xfrm>
        </p:grpSpPr>
        <p:sp>
          <p:nvSpPr>
            <p:cNvPr name="Freeform 4" id="4"/>
            <p:cNvSpPr/>
            <p:nvPr/>
          </p:nvSpPr>
          <p:spPr>
            <a:xfrm flipH="false" flipV="false" rot="0">
              <a:off x="0" y="0"/>
              <a:ext cx="3035679" cy="320876"/>
            </a:xfrm>
            <a:custGeom>
              <a:avLst/>
              <a:gdLst/>
              <a:ahLst/>
              <a:cxnLst/>
              <a:rect r="r" b="b" t="t" l="l"/>
              <a:pathLst>
                <a:path h="320876" w="3035679">
                  <a:moveTo>
                    <a:pt x="0" y="0"/>
                  </a:moveTo>
                  <a:lnTo>
                    <a:pt x="3035679" y="0"/>
                  </a:lnTo>
                  <a:lnTo>
                    <a:pt x="3035679" y="320876"/>
                  </a:lnTo>
                  <a:lnTo>
                    <a:pt x="0" y="320876"/>
                  </a:lnTo>
                  <a:close/>
                </a:path>
              </a:pathLst>
            </a:custGeom>
            <a:solidFill>
              <a:srgbClr val="804414"/>
            </a:solidFill>
          </p:spPr>
        </p:sp>
        <p:sp>
          <p:nvSpPr>
            <p:cNvPr name="TextBox 5" id="5"/>
            <p:cNvSpPr txBox="true"/>
            <p:nvPr/>
          </p:nvSpPr>
          <p:spPr>
            <a:xfrm>
              <a:off x="0" y="-104775"/>
              <a:ext cx="3035679" cy="425651"/>
            </a:xfrm>
            <a:prstGeom prst="rect">
              <a:avLst/>
            </a:prstGeom>
          </p:spPr>
          <p:txBody>
            <a:bodyPr anchor="ctr" rtlCol="false" tIns="50800" lIns="50800" bIns="50800" rIns="50800"/>
            <a:lstStyle/>
            <a:p>
              <a:pPr algn="ctr">
                <a:lnSpc>
                  <a:spcPts val="7419"/>
                </a:lnSpc>
              </a:pPr>
              <a:r>
                <a:rPr lang="en-US" b="true" sz="5299">
                  <a:solidFill>
                    <a:srgbClr val="FFFFFF"/>
                  </a:solidFill>
                  <a:latin typeface="Open Sans Bold"/>
                  <a:ea typeface="Open Sans Bold"/>
                  <a:cs typeface="Open Sans Bold"/>
                  <a:sym typeface="Open Sans Bold"/>
                </a:rPr>
                <a:t>Attrition By Monthly Income</a:t>
              </a:r>
            </a:p>
          </p:txBody>
        </p:sp>
      </p:grpSp>
      <p:sp>
        <p:nvSpPr>
          <p:cNvPr name="Freeform 6" id="6"/>
          <p:cNvSpPr/>
          <p:nvPr/>
        </p:nvSpPr>
        <p:spPr>
          <a:xfrm flipH="false" flipV="false" rot="0">
            <a:off x="254253" y="1450741"/>
            <a:ext cx="9798058" cy="7807559"/>
          </a:xfrm>
          <a:custGeom>
            <a:avLst/>
            <a:gdLst/>
            <a:ahLst/>
            <a:cxnLst/>
            <a:rect r="r" b="b" t="t" l="l"/>
            <a:pathLst>
              <a:path h="7807559" w="9798058">
                <a:moveTo>
                  <a:pt x="0" y="0"/>
                </a:moveTo>
                <a:lnTo>
                  <a:pt x="9798058" y="0"/>
                </a:lnTo>
                <a:lnTo>
                  <a:pt x="9798058" y="7807559"/>
                </a:lnTo>
                <a:lnTo>
                  <a:pt x="0" y="7807559"/>
                </a:lnTo>
                <a:lnTo>
                  <a:pt x="0" y="0"/>
                </a:lnTo>
                <a:close/>
              </a:path>
            </a:pathLst>
          </a:custGeom>
          <a:blipFill>
            <a:blip r:embed="rId3"/>
            <a:stretch>
              <a:fillRect l="0" t="0" r="0" b="0"/>
            </a:stretch>
          </a:blipFill>
        </p:spPr>
      </p:sp>
      <p:sp>
        <p:nvSpPr>
          <p:cNvPr name="TextBox 7" id="7"/>
          <p:cNvSpPr txBox="true"/>
          <p:nvPr/>
        </p:nvSpPr>
        <p:spPr>
          <a:xfrm rot="0">
            <a:off x="10699401" y="2159853"/>
            <a:ext cx="7134947" cy="471369"/>
          </a:xfrm>
          <a:prstGeom prst="rect">
            <a:avLst/>
          </a:prstGeom>
        </p:spPr>
        <p:txBody>
          <a:bodyPr anchor="t" rtlCol="false" tIns="0" lIns="0" bIns="0" rIns="0">
            <a:spAutoFit/>
          </a:bodyPr>
          <a:lstStyle/>
          <a:p>
            <a:pPr algn="just">
              <a:lnSpc>
                <a:spcPts val="3944"/>
              </a:lnSpc>
              <a:spcBef>
                <a:spcPct val="0"/>
              </a:spcBef>
            </a:pPr>
          </a:p>
        </p:txBody>
      </p:sp>
      <p:sp>
        <p:nvSpPr>
          <p:cNvPr name="TextBox 8" id="8"/>
          <p:cNvSpPr txBox="true"/>
          <p:nvPr/>
        </p:nvSpPr>
        <p:spPr>
          <a:xfrm rot="0">
            <a:off x="10699401" y="3951915"/>
            <a:ext cx="7588599" cy="2729011"/>
          </a:xfrm>
          <a:prstGeom prst="rect">
            <a:avLst/>
          </a:prstGeom>
        </p:spPr>
        <p:txBody>
          <a:bodyPr anchor="t" rtlCol="false" tIns="0" lIns="0" bIns="0" rIns="0">
            <a:spAutoFit/>
          </a:bodyPr>
          <a:lstStyle/>
          <a:p>
            <a:pPr algn="l" marL="839643" indent="-419821" lvl="1">
              <a:lnSpc>
                <a:spcPts val="5444"/>
              </a:lnSpc>
              <a:buFont typeface="Arial"/>
              <a:buChar char="•"/>
            </a:pPr>
            <a:r>
              <a:rPr lang="en-US" sz="3889">
                <a:solidFill>
                  <a:srgbClr val="000000"/>
                </a:solidFill>
                <a:latin typeface="Open Sans"/>
                <a:ea typeface="Open Sans"/>
                <a:cs typeface="Open Sans"/>
                <a:sym typeface="Open Sans"/>
              </a:rPr>
              <a:t>The Histogram shows that employees with lower monthly incomes tend to leave the company more.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0519237" cy="1172466"/>
            <a:chOff x="0" y="0"/>
            <a:chExt cx="2878863" cy="320876"/>
          </a:xfrm>
        </p:grpSpPr>
        <p:sp>
          <p:nvSpPr>
            <p:cNvPr name="Freeform 4" id="4"/>
            <p:cNvSpPr/>
            <p:nvPr/>
          </p:nvSpPr>
          <p:spPr>
            <a:xfrm flipH="false" flipV="false" rot="0">
              <a:off x="0" y="0"/>
              <a:ext cx="2878862" cy="320876"/>
            </a:xfrm>
            <a:custGeom>
              <a:avLst/>
              <a:gdLst/>
              <a:ahLst/>
              <a:cxnLst/>
              <a:rect r="r" b="b" t="t" l="l"/>
              <a:pathLst>
                <a:path h="320876" w="2878862">
                  <a:moveTo>
                    <a:pt x="0" y="0"/>
                  </a:moveTo>
                  <a:lnTo>
                    <a:pt x="2878862" y="0"/>
                  </a:lnTo>
                  <a:lnTo>
                    <a:pt x="2878862" y="320876"/>
                  </a:lnTo>
                  <a:lnTo>
                    <a:pt x="0" y="320876"/>
                  </a:lnTo>
                  <a:close/>
                </a:path>
              </a:pathLst>
            </a:custGeom>
            <a:solidFill>
              <a:srgbClr val="804414"/>
            </a:solidFill>
          </p:spPr>
        </p:sp>
        <p:sp>
          <p:nvSpPr>
            <p:cNvPr name="TextBox 5" id="5"/>
            <p:cNvSpPr txBox="true"/>
            <p:nvPr/>
          </p:nvSpPr>
          <p:spPr>
            <a:xfrm>
              <a:off x="0" y="-104775"/>
              <a:ext cx="2878863" cy="425651"/>
            </a:xfrm>
            <a:prstGeom prst="rect">
              <a:avLst/>
            </a:prstGeom>
          </p:spPr>
          <p:txBody>
            <a:bodyPr anchor="ctr" rtlCol="false" tIns="50800" lIns="50800" bIns="50800" rIns="50800"/>
            <a:lstStyle/>
            <a:p>
              <a:pPr algn="ctr">
                <a:lnSpc>
                  <a:spcPts val="7419"/>
                </a:lnSpc>
              </a:pPr>
              <a:r>
                <a:rPr lang="en-US" b="true" sz="5299">
                  <a:solidFill>
                    <a:srgbClr val="FFFFFF"/>
                  </a:solidFill>
                  <a:latin typeface="Open Sans Bold"/>
                  <a:ea typeface="Open Sans Bold"/>
                  <a:cs typeface="Open Sans Bold"/>
                  <a:sym typeface="Open Sans Bold"/>
                </a:rPr>
                <a:t>Attrition By OverTime</a:t>
              </a:r>
            </a:p>
          </p:txBody>
        </p:sp>
      </p:grpSp>
      <p:sp>
        <p:nvSpPr>
          <p:cNvPr name="Freeform 6" id="6"/>
          <p:cNvSpPr/>
          <p:nvPr/>
        </p:nvSpPr>
        <p:spPr>
          <a:xfrm flipH="false" flipV="false" rot="0">
            <a:off x="1028700" y="1547526"/>
            <a:ext cx="15882104" cy="4380275"/>
          </a:xfrm>
          <a:custGeom>
            <a:avLst/>
            <a:gdLst/>
            <a:ahLst/>
            <a:cxnLst/>
            <a:rect r="r" b="b" t="t" l="l"/>
            <a:pathLst>
              <a:path h="4380275" w="15882104">
                <a:moveTo>
                  <a:pt x="0" y="0"/>
                </a:moveTo>
                <a:lnTo>
                  <a:pt x="15882104" y="0"/>
                </a:lnTo>
                <a:lnTo>
                  <a:pt x="15882104" y="4380275"/>
                </a:lnTo>
                <a:lnTo>
                  <a:pt x="0" y="4380275"/>
                </a:lnTo>
                <a:lnTo>
                  <a:pt x="0" y="0"/>
                </a:lnTo>
                <a:close/>
              </a:path>
            </a:pathLst>
          </a:custGeom>
          <a:blipFill>
            <a:blip r:embed="rId3"/>
            <a:stretch>
              <a:fillRect l="0" t="-1667" r="0" b="-1667"/>
            </a:stretch>
          </a:blipFill>
        </p:spPr>
      </p:sp>
      <p:sp>
        <p:nvSpPr>
          <p:cNvPr name="TextBox 7" id="7"/>
          <p:cNvSpPr txBox="true"/>
          <p:nvPr/>
        </p:nvSpPr>
        <p:spPr>
          <a:xfrm rot="0">
            <a:off x="550228" y="6291381"/>
            <a:ext cx="16360575" cy="3029149"/>
          </a:xfrm>
          <a:prstGeom prst="rect">
            <a:avLst/>
          </a:prstGeom>
        </p:spPr>
        <p:txBody>
          <a:bodyPr anchor="t" rtlCol="false" tIns="0" lIns="0" bIns="0" rIns="0">
            <a:spAutoFit/>
          </a:bodyPr>
          <a:lstStyle/>
          <a:p>
            <a:pPr algn="l" marL="759352" indent="-379676" lvl="1">
              <a:lnSpc>
                <a:spcPts val="4924"/>
              </a:lnSpc>
              <a:buFont typeface="Arial"/>
              <a:buChar char="•"/>
            </a:pPr>
            <a:r>
              <a:rPr lang="en-US" sz="3517">
                <a:solidFill>
                  <a:srgbClr val="000000"/>
                </a:solidFill>
                <a:latin typeface="Montserrat"/>
                <a:ea typeface="Montserrat"/>
                <a:cs typeface="Montserrat"/>
                <a:sym typeface="Montserrat"/>
              </a:rPr>
              <a:t>The Pie Charts of Attrition by Overtime.</a:t>
            </a:r>
          </a:p>
          <a:p>
            <a:pPr algn="l">
              <a:lnSpc>
                <a:spcPts val="4924"/>
              </a:lnSpc>
            </a:pPr>
          </a:p>
          <a:p>
            <a:pPr algn="l" marL="759352" indent="-379676" lvl="1">
              <a:lnSpc>
                <a:spcPts val="4924"/>
              </a:lnSpc>
              <a:buFont typeface="Arial"/>
              <a:buChar char="•"/>
            </a:pPr>
            <a:r>
              <a:rPr lang="en-US" sz="3517">
                <a:solidFill>
                  <a:srgbClr val="000000"/>
                </a:solidFill>
                <a:latin typeface="Montserrat"/>
                <a:ea typeface="Montserrat"/>
                <a:cs typeface="Montserrat"/>
                <a:sym typeface="Montserrat"/>
              </a:rPr>
              <a:t>The left chart shows attrition for employees working overtime, while the right chart shows attrition for those not working overtime.</a:t>
            </a:r>
          </a:p>
          <a:p>
            <a:pPr algn="l">
              <a:lnSpc>
                <a:spcPts val="4504"/>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143189"/>
            <a:ext cx="12522555" cy="1201389"/>
            <a:chOff x="0" y="0"/>
            <a:chExt cx="3427123" cy="328791"/>
          </a:xfrm>
        </p:grpSpPr>
        <p:sp>
          <p:nvSpPr>
            <p:cNvPr name="Freeform 4" id="4"/>
            <p:cNvSpPr/>
            <p:nvPr/>
          </p:nvSpPr>
          <p:spPr>
            <a:xfrm flipH="false" flipV="false" rot="0">
              <a:off x="0" y="0"/>
              <a:ext cx="3427123" cy="328791"/>
            </a:xfrm>
            <a:custGeom>
              <a:avLst/>
              <a:gdLst/>
              <a:ahLst/>
              <a:cxnLst/>
              <a:rect r="r" b="b" t="t" l="l"/>
              <a:pathLst>
                <a:path h="328791" w="3427123">
                  <a:moveTo>
                    <a:pt x="0" y="0"/>
                  </a:moveTo>
                  <a:lnTo>
                    <a:pt x="3427123" y="0"/>
                  </a:lnTo>
                  <a:lnTo>
                    <a:pt x="3427123" y="328791"/>
                  </a:lnTo>
                  <a:lnTo>
                    <a:pt x="0" y="328791"/>
                  </a:lnTo>
                  <a:close/>
                </a:path>
              </a:pathLst>
            </a:custGeom>
            <a:solidFill>
              <a:srgbClr val="804414"/>
            </a:solidFill>
          </p:spPr>
        </p:sp>
        <p:sp>
          <p:nvSpPr>
            <p:cNvPr name="TextBox 5" id="5"/>
            <p:cNvSpPr txBox="true"/>
            <p:nvPr/>
          </p:nvSpPr>
          <p:spPr>
            <a:xfrm>
              <a:off x="0" y="-76200"/>
              <a:ext cx="3427123" cy="404991"/>
            </a:xfrm>
            <a:prstGeom prst="rect">
              <a:avLst/>
            </a:prstGeom>
          </p:spPr>
          <p:txBody>
            <a:bodyPr anchor="ctr" rtlCol="false" tIns="50800" lIns="50800" bIns="50800" rIns="50800"/>
            <a:lstStyle/>
            <a:p>
              <a:pPr algn="ctr">
                <a:lnSpc>
                  <a:spcPts val="5599"/>
                </a:lnSpc>
              </a:pPr>
              <a:r>
                <a:rPr lang="en-US" b="true" sz="3999">
                  <a:solidFill>
                    <a:srgbClr val="FFFFFF"/>
                  </a:solidFill>
                  <a:latin typeface="Open Sans Bold"/>
                  <a:ea typeface="Open Sans Bold"/>
                  <a:cs typeface="Open Sans Bold"/>
                  <a:sym typeface="Open Sans Bold"/>
                </a:rPr>
                <a:t>Monthly Income Growth by Job Role Over Time</a:t>
              </a:r>
            </a:p>
          </p:txBody>
        </p:sp>
      </p:grpSp>
      <p:sp>
        <p:nvSpPr>
          <p:cNvPr name="Freeform 6" id="6"/>
          <p:cNvSpPr/>
          <p:nvPr/>
        </p:nvSpPr>
        <p:spPr>
          <a:xfrm flipH="false" flipV="false" rot="0">
            <a:off x="0" y="1623579"/>
            <a:ext cx="18288000" cy="3939716"/>
          </a:xfrm>
          <a:custGeom>
            <a:avLst/>
            <a:gdLst/>
            <a:ahLst/>
            <a:cxnLst/>
            <a:rect r="r" b="b" t="t" l="l"/>
            <a:pathLst>
              <a:path h="3939716" w="18288000">
                <a:moveTo>
                  <a:pt x="0" y="0"/>
                </a:moveTo>
                <a:lnTo>
                  <a:pt x="18288000" y="0"/>
                </a:lnTo>
                <a:lnTo>
                  <a:pt x="18288000" y="3939716"/>
                </a:lnTo>
                <a:lnTo>
                  <a:pt x="0" y="3939716"/>
                </a:lnTo>
                <a:lnTo>
                  <a:pt x="0" y="0"/>
                </a:lnTo>
                <a:close/>
              </a:path>
            </a:pathLst>
          </a:custGeom>
          <a:blipFill>
            <a:blip r:embed="rId3"/>
            <a:stretch>
              <a:fillRect l="-2462" t="-7366" r="-522" b="-7366"/>
            </a:stretch>
          </a:blipFill>
        </p:spPr>
      </p:sp>
      <p:sp>
        <p:nvSpPr>
          <p:cNvPr name="TextBox 7" id="7"/>
          <p:cNvSpPr txBox="true"/>
          <p:nvPr/>
        </p:nvSpPr>
        <p:spPr>
          <a:xfrm rot="0">
            <a:off x="1208388" y="7112432"/>
            <a:ext cx="15871223" cy="1462096"/>
          </a:xfrm>
          <a:prstGeom prst="rect">
            <a:avLst/>
          </a:prstGeom>
        </p:spPr>
        <p:txBody>
          <a:bodyPr anchor="t" rtlCol="false" tIns="0" lIns="0" bIns="0" rIns="0">
            <a:spAutoFit/>
          </a:bodyPr>
          <a:lstStyle/>
          <a:p>
            <a:pPr algn="just" marL="607149" indent="-303575" lvl="1">
              <a:lnSpc>
                <a:spcPts val="3937"/>
              </a:lnSpc>
              <a:buFont typeface="Arial"/>
              <a:buChar char="•"/>
            </a:pPr>
            <a:r>
              <a:rPr lang="en-US" sz="2812">
                <a:solidFill>
                  <a:srgbClr val="000000"/>
                </a:solidFill>
                <a:latin typeface="Montserrat"/>
                <a:ea typeface="Montserrat"/>
                <a:cs typeface="Montserrat"/>
                <a:sym typeface="Montserrat"/>
              </a:rPr>
              <a:t>The Line Chart shows how the average monthly income varies with years at the company, broken down by job roles. It highlights income trends over time for different roles.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4755987" cy="1172466"/>
            <a:chOff x="0" y="0"/>
            <a:chExt cx="4038359" cy="320876"/>
          </a:xfrm>
        </p:grpSpPr>
        <p:sp>
          <p:nvSpPr>
            <p:cNvPr name="Freeform 4" id="4"/>
            <p:cNvSpPr/>
            <p:nvPr/>
          </p:nvSpPr>
          <p:spPr>
            <a:xfrm flipH="false" flipV="false" rot="0">
              <a:off x="0" y="0"/>
              <a:ext cx="4038359" cy="320876"/>
            </a:xfrm>
            <a:custGeom>
              <a:avLst/>
              <a:gdLst/>
              <a:ahLst/>
              <a:cxnLst/>
              <a:rect r="r" b="b" t="t" l="l"/>
              <a:pathLst>
                <a:path h="320876" w="4038359">
                  <a:moveTo>
                    <a:pt x="0" y="0"/>
                  </a:moveTo>
                  <a:lnTo>
                    <a:pt x="4038359" y="0"/>
                  </a:lnTo>
                  <a:lnTo>
                    <a:pt x="4038359" y="320876"/>
                  </a:lnTo>
                  <a:lnTo>
                    <a:pt x="0" y="320876"/>
                  </a:lnTo>
                  <a:close/>
                </a:path>
              </a:pathLst>
            </a:custGeom>
            <a:solidFill>
              <a:srgbClr val="804414"/>
            </a:solidFill>
          </p:spPr>
        </p:sp>
        <p:sp>
          <p:nvSpPr>
            <p:cNvPr name="TextBox 5" id="5"/>
            <p:cNvSpPr txBox="true"/>
            <p:nvPr/>
          </p:nvSpPr>
          <p:spPr>
            <a:xfrm>
              <a:off x="0" y="-104775"/>
              <a:ext cx="4038359" cy="425651"/>
            </a:xfrm>
            <a:prstGeom prst="rect">
              <a:avLst/>
            </a:prstGeom>
          </p:spPr>
          <p:txBody>
            <a:bodyPr anchor="ctr" rtlCol="false" tIns="50800" lIns="50800" bIns="50800" rIns="50800"/>
            <a:lstStyle/>
            <a:p>
              <a:pPr algn="ctr">
                <a:lnSpc>
                  <a:spcPts val="7419"/>
                </a:lnSpc>
              </a:pPr>
              <a:r>
                <a:rPr lang="en-US" b="true" sz="5299">
                  <a:solidFill>
                    <a:srgbClr val="FFFFFF"/>
                  </a:solidFill>
                  <a:latin typeface="Open Sans Bold"/>
                  <a:ea typeface="Open Sans Bold"/>
                  <a:cs typeface="Open Sans Bold"/>
                  <a:sym typeface="Open Sans Bold"/>
                </a:rPr>
                <a:t>Attrition Distribution in Departments</a:t>
              </a:r>
            </a:p>
          </p:txBody>
        </p:sp>
      </p:grpSp>
      <p:sp>
        <p:nvSpPr>
          <p:cNvPr name="Freeform 6" id="6"/>
          <p:cNvSpPr/>
          <p:nvPr/>
        </p:nvSpPr>
        <p:spPr>
          <a:xfrm flipH="false" flipV="false" rot="0">
            <a:off x="272505" y="2200682"/>
            <a:ext cx="7249899" cy="7057618"/>
          </a:xfrm>
          <a:custGeom>
            <a:avLst/>
            <a:gdLst/>
            <a:ahLst/>
            <a:cxnLst/>
            <a:rect r="r" b="b" t="t" l="l"/>
            <a:pathLst>
              <a:path h="7057618" w="7249899">
                <a:moveTo>
                  <a:pt x="0" y="0"/>
                </a:moveTo>
                <a:lnTo>
                  <a:pt x="7249898" y="0"/>
                </a:lnTo>
                <a:lnTo>
                  <a:pt x="7249898" y="7057618"/>
                </a:lnTo>
                <a:lnTo>
                  <a:pt x="0" y="7057618"/>
                </a:lnTo>
                <a:lnTo>
                  <a:pt x="0" y="0"/>
                </a:lnTo>
                <a:close/>
              </a:path>
            </a:pathLst>
          </a:custGeom>
          <a:blipFill>
            <a:blip r:embed="rId3"/>
            <a:stretch>
              <a:fillRect l="-3046" t="-1392" r="-3046" b="0"/>
            </a:stretch>
          </a:blipFill>
        </p:spPr>
      </p:sp>
      <p:sp>
        <p:nvSpPr>
          <p:cNvPr name="TextBox 7" id="7"/>
          <p:cNvSpPr txBox="true"/>
          <p:nvPr/>
        </p:nvSpPr>
        <p:spPr>
          <a:xfrm rot="0">
            <a:off x="8266761" y="3844110"/>
            <a:ext cx="8450275" cy="3704087"/>
          </a:xfrm>
          <a:prstGeom prst="rect">
            <a:avLst/>
          </a:prstGeom>
        </p:spPr>
        <p:txBody>
          <a:bodyPr anchor="t" rtlCol="false" tIns="0" lIns="0" bIns="0" rIns="0">
            <a:spAutoFit/>
          </a:bodyPr>
          <a:lstStyle/>
          <a:p>
            <a:pPr algn="l" marL="770723" indent="-385361" lvl="1">
              <a:lnSpc>
                <a:spcPts val="4997"/>
              </a:lnSpc>
              <a:buFont typeface="Arial"/>
              <a:buChar char="•"/>
            </a:pPr>
            <a:r>
              <a:rPr lang="en-US" sz="3569">
                <a:solidFill>
                  <a:srgbClr val="000000"/>
                </a:solidFill>
                <a:latin typeface="Montserrat"/>
                <a:ea typeface="Montserrat"/>
                <a:cs typeface="Montserrat"/>
                <a:sym typeface="Montserrat"/>
              </a:rPr>
              <a:t>Sunburst Chart visualizes the hierarchical relationship between Departments and Attrition status. It provides insight into attrition distribution across departments.</a:t>
            </a:r>
          </a:p>
          <a:p>
            <a:pPr algn="l">
              <a:lnSpc>
                <a:spcPts val="4577"/>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2595066" cy="1172466"/>
            <a:chOff x="0" y="0"/>
            <a:chExt cx="3446967" cy="320876"/>
          </a:xfrm>
        </p:grpSpPr>
        <p:sp>
          <p:nvSpPr>
            <p:cNvPr name="Freeform 4" id="4"/>
            <p:cNvSpPr/>
            <p:nvPr/>
          </p:nvSpPr>
          <p:spPr>
            <a:xfrm flipH="false" flipV="false" rot="0">
              <a:off x="0" y="0"/>
              <a:ext cx="3446967" cy="320876"/>
            </a:xfrm>
            <a:custGeom>
              <a:avLst/>
              <a:gdLst/>
              <a:ahLst/>
              <a:cxnLst/>
              <a:rect r="r" b="b" t="t" l="l"/>
              <a:pathLst>
                <a:path h="320876" w="3446967">
                  <a:moveTo>
                    <a:pt x="0" y="0"/>
                  </a:moveTo>
                  <a:lnTo>
                    <a:pt x="3446967" y="0"/>
                  </a:lnTo>
                  <a:lnTo>
                    <a:pt x="3446967" y="320876"/>
                  </a:lnTo>
                  <a:lnTo>
                    <a:pt x="0" y="320876"/>
                  </a:lnTo>
                  <a:close/>
                </a:path>
              </a:pathLst>
            </a:custGeom>
            <a:solidFill>
              <a:srgbClr val="804414"/>
            </a:solidFill>
          </p:spPr>
        </p:sp>
        <p:sp>
          <p:nvSpPr>
            <p:cNvPr name="TextBox 5" id="5"/>
            <p:cNvSpPr txBox="true"/>
            <p:nvPr/>
          </p:nvSpPr>
          <p:spPr>
            <a:xfrm>
              <a:off x="0" y="-104775"/>
              <a:ext cx="3446967" cy="425651"/>
            </a:xfrm>
            <a:prstGeom prst="rect">
              <a:avLst/>
            </a:prstGeom>
          </p:spPr>
          <p:txBody>
            <a:bodyPr anchor="ctr" rtlCol="false" tIns="50800" lIns="50800" bIns="50800" rIns="50800"/>
            <a:lstStyle/>
            <a:p>
              <a:pPr algn="ctr">
                <a:lnSpc>
                  <a:spcPts val="7419"/>
                </a:lnSpc>
              </a:pPr>
              <a:r>
                <a:rPr lang="en-US" b="true" sz="5299">
                  <a:solidFill>
                    <a:srgbClr val="FFFFFF"/>
                  </a:solidFill>
                  <a:latin typeface="Open Sans Bold"/>
                  <a:ea typeface="Open Sans Bold"/>
                  <a:cs typeface="Open Sans Bold"/>
                  <a:sym typeface="Open Sans Bold"/>
                </a:rPr>
                <a:t>Features Heatmap</a:t>
              </a:r>
            </a:p>
          </p:txBody>
        </p:sp>
      </p:grpSp>
      <p:sp>
        <p:nvSpPr>
          <p:cNvPr name="Freeform 6" id="6"/>
          <p:cNvSpPr/>
          <p:nvPr/>
        </p:nvSpPr>
        <p:spPr>
          <a:xfrm flipH="false" flipV="false" rot="0">
            <a:off x="372218" y="1342184"/>
            <a:ext cx="11830010" cy="6261987"/>
          </a:xfrm>
          <a:custGeom>
            <a:avLst/>
            <a:gdLst/>
            <a:ahLst/>
            <a:cxnLst/>
            <a:rect r="r" b="b" t="t" l="l"/>
            <a:pathLst>
              <a:path h="6261987" w="11830010">
                <a:moveTo>
                  <a:pt x="0" y="0"/>
                </a:moveTo>
                <a:lnTo>
                  <a:pt x="11830010" y="0"/>
                </a:lnTo>
                <a:lnTo>
                  <a:pt x="11830010" y="6261987"/>
                </a:lnTo>
                <a:lnTo>
                  <a:pt x="0" y="6261987"/>
                </a:lnTo>
                <a:lnTo>
                  <a:pt x="0" y="0"/>
                </a:lnTo>
                <a:close/>
              </a:path>
            </a:pathLst>
          </a:custGeom>
          <a:blipFill>
            <a:blip r:embed="rId3"/>
            <a:stretch>
              <a:fillRect l="0" t="-338" r="0" b="-338"/>
            </a:stretch>
          </a:blipFill>
        </p:spPr>
      </p:sp>
      <p:sp>
        <p:nvSpPr>
          <p:cNvPr name="TextBox 7" id="7"/>
          <p:cNvSpPr txBox="true"/>
          <p:nvPr/>
        </p:nvSpPr>
        <p:spPr>
          <a:xfrm rot="0">
            <a:off x="10610876" y="7860029"/>
            <a:ext cx="6942379" cy="2227799"/>
          </a:xfrm>
          <a:prstGeom prst="rect">
            <a:avLst/>
          </a:prstGeom>
        </p:spPr>
        <p:txBody>
          <a:bodyPr anchor="t" rtlCol="false" tIns="0" lIns="0" bIns="0" rIns="0">
            <a:spAutoFit/>
          </a:bodyPr>
          <a:lstStyle/>
          <a:p>
            <a:pPr algn="l" marL="692333" indent="-346167" lvl="1">
              <a:lnSpc>
                <a:spcPts val="4489"/>
              </a:lnSpc>
              <a:buFont typeface="Arial"/>
              <a:buChar char="•"/>
            </a:pPr>
            <a:r>
              <a:rPr lang="en-US" sz="3206">
                <a:solidFill>
                  <a:srgbClr val="000000"/>
                </a:solidFill>
                <a:latin typeface="Montserrat"/>
                <a:ea typeface="Montserrat"/>
                <a:cs typeface="Montserrat"/>
                <a:sym typeface="Montserrat"/>
              </a:rPr>
              <a:t>Light Shades for Weak or no correlation between variables and Dark Shades for Strong correlation between variables</a:t>
            </a:r>
          </a:p>
        </p:txBody>
      </p:sp>
      <p:sp>
        <p:nvSpPr>
          <p:cNvPr name="TextBox 8" id="8"/>
          <p:cNvSpPr txBox="true"/>
          <p:nvPr/>
        </p:nvSpPr>
        <p:spPr>
          <a:xfrm rot="0">
            <a:off x="372218" y="8040151"/>
            <a:ext cx="7744551" cy="1848506"/>
          </a:xfrm>
          <a:prstGeom prst="rect">
            <a:avLst/>
          </a:prstGeom>
        </p:spPr>
        <p:txBody>
          <a:bodyPr anchor="t" rtlCol="false" tIns="0" lIns="0" bIns="0" rIns="0">
            <a:spAutoFit/>
          </a:bodyPr>
          <a:lstStyle/>
          <a:p>
            <a:pPr algn="l" marL="757318" indent="-378659" lvl="1">
              <a:lnSpc>
                <a:spcPts val="4910"/>
              </a:lnSpc>
              <a:buFont typeface="Arial"/>
              <a:buChar char="•"/>
            </a:pPr>
            <a:r>
              <a:rPr lang="en-US" sz="3507">
                <a:solidFill>
                  <a:srgbClr val="000000"/>
                </a:solidFill>
                <a:latin typeface="Open Sans"/>
                <a:ea typeface="Open Sans"/>
                <a:cs typeface="Open Sans"/>
                <a:sym typeface="Open Sans"/>
              </a:rPr>
              <a:t>This correlation heatmap shows the strength of relationships between variables.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793052" y="3242783"/>
            <a:ext cx="19874105" cy="3801435"/>
            <a:chOff x="0" y="0"/>
            <a:chExt cx="5439065" cy="1040361"/>
          </a:xfrm>
        </p:grpSpPr>
        <p:sp>
          <p:nvSpPr>
            <p:cNvPr name="Freeform 4" id="4"/>
            <p:cNvSpPr/>
            <p:nvPr/>
          </p:nvSpPr>
          <p:spPr>
            <a:xfrm flipH="false" flipV="false" rot="0">
              <a:off x="0" y="0"/>
              <a:ext cx="5439065" cy="1040361"/>
            </a:xfrm>
            <a:custGeom>
              <a:avLst/>
              <a:gdLst/>
              <a:ahLst/>
              <a:cxnLst/>
              <a:rect r="r" b="b" t="t" l="l"/>
              <a:pathLst>
                <a:path h="1040361" w="5439065">
                  <a:moveTo>
                    <a:pt x="0" y="0"/>
                  </a:moveTo>
                  <a:lnTo>
                    <a:pt x="5439065" y="0"/>
                  </a:lnTo>
                  <a:lnTo>
                    <a:pt x="5439065" y="1040361"/>
                  </a:lnTo>
                  <a:lnTo>
                    <a:pt x="0" y="1040361"/>
                  </a:lnTo>
                  <a:close/>
                </a:path>
              </a:pathLst>
            </a:custGeom>
            <a:solidFill>
              <a:srgbClr val="2A2F70"/>
            </a:solidFill>
          </p:spPr>
        </p:sp>
        <p:sp>
          <p:nvSpPr>
            <p:cNvPr name="TextBox 5" id="5"/>
            <p:cNvSpPr txBox="true"/>
            <p:nvPr/>
          </p:nvSpPr>
          <p:spPr>
            <a:xfrm>
              <a:off x="0" y="-161925"/>
              <a:ext cx="5439065" cy="1202286"/>
            </a:xfrm>
            <a:prstGeom prst="rect">
              <a:avLst/>
            </a:prstGeom>
          </p:spPr>
          <p:txBody>
            <a:bodyPr anchor="ctr" rtlCol="false" tIns="50800" lIns="50800" bIns="50800" rIns="50800"/>
            <a:lstStyle/>
            <a:p>
              <a:pPr algn="ctr">
                <a:lnSpc>
                  <a:spcPts val="12599"/>
                </a:lnSpc>
              </a:pPr>
              <a:r>
                <a:rPr lang="en-US" sz="8999" b="true">
                  <a:solidFill>
                    <a:srgbClr val="FFFFFF"/>
                  </a:solidFill>
                  <a:latin typeface="Open Sans Bold"/>
                  <a:ea typeface="Open Sans Bold"/>
                  <a:cs typeface="Open Sans Bold"/>
                  <a:sym typeface="Open Sans Bold"/>
                </a:rPr>
                <a:t>Forecasting and Trend Analysis</a:t>
              </a:r>
            </a:p>
            <a:p>
              <a:pPr algn="ctr">
                <a:lnSpc>
                  <a:spcPts val="6999"/>
                </a:lnSpc>
              </a:pPr>
              <a:r>
                <a:rPr lang="en-US" sz="4999">
                  <a:solidFill>
                    <a:srgbClr val="FFFFFF"/>
                  </a:solidFill>
                  <a:latin typeface="Open Sans"/>
                  <a:ea typeface="Open Sans"/>
                  <a:cs typeface="Open Sans"/>
                  <a:sym typeface="Open Sans"/>
                </a:rPr>
                <a:t>[Sklearn]  [Imblearn] </a:t>
              </a:r>
            </a:p>
          </p:txBody>
        </p:sp>
      </p:grpSp>
      <p:sp>
        <p:nvSpPr>
          <p:cNvPr name="TextBox 6" id="6"/>
          <p:cNvSpPr txBox="true"/>
          <p:nvPr/>
        </p:nvSpPr>
        <p:spPr>
          <a:xfrm rot="0">
            <a:off x="2309493" y="8042711"/>
            <a:ext cx="2373060" cy="1215589"/>
          </a:xfrm>
          <a:prstGeom prst="rect">
            <a:avLst/>
          </a:prstGeom>
        </p:spPr>
        <p:txBody>
          <a:bodyPr anchor="t" rtlCol="false" tIns="0" lIns="0" bIns="0" rIns="0">
            <a:spAutoFit/>
          </a:bodyPr>
          <a:lstStyle/>
          <a:p>
            <a:pPr algn="ctr">
              <a:lnSpc>
                <a:spcPts val="4924"/>
              </a:lnSpc>
            </a:pPr>
            <a:r>
              <a:rPr lang="en-US" b="true" sz="3517" i="true">
                <a:solidFill>
                  <a:srgbClr val="000000"/>
                </a:solidFill>
                <a:latin typeface="Montserrat Semi-Bold Italics"/>
                <a:ea typeface="Montserrat Semi-Bold Italics"/>
                <a:cs typeface="Montserrat Semi-Bold Italics"/>
                <a:sym typeface="Montserrat Semi-Bold Italics"/>
              </a:rPr>
              <a:t>Model’s</a:t>
            </a:r>
          </a:p>
          <a:p>
            <a:pPr algn="ctr">
              <a:lnSpc>
                <a:spcPts val="4924"/>
              </a:lnSpc>
              <a:spcBef>
                <a:spcPct val="0"/>
              </a:spcBef>
            </a:pPr>
            <a:r>
              <a:rPr lang="en-US" b="true" sz="3517" i="true">
                <a:solidFill>
                  <a:srgbClr val="000000"/>
                </a:solidFill>
                <a:latin typeface="Montserrat Semi-Bold Italics"/>
                <a:ea typeface="Montserrat Semi-Bold Italics"/>
                <a:cs typeface="Montserrat Semi-Bold Italics"/>
                <a:sym typeface="Montserrat Semi-Bold Italics"/>
              </a:rPr>
              <a:t>Function</a:t>
            </a:r>
          </a:p>
        </p:txBody>
      </p:sp>
      <p:sp>
        <p:nvSpPr>
          <p:cNvPr name="TextBox 7" id="7"/>
          <p:cNvSpPr txBox="true"/>
          <p:nvPr/>
        </p:nvSpPr>
        <p:spPr>
          <a:xfrm rot="0">
            <a:off x="7559102" y="8042783"/>
            <a:ext cx="3169795" cy="1215517"/>
          </a:xfrm>
          <a:prstGeom prst="rect">
            <a:avLst/>
          </a:prstGeom>
        </p:spPr>
        <p:txBody>
          <a:bodyPr anchor="t" rtlCol="false" tIns="0" lIns="0" bIns="0" rIns="0">
            <a:spAutoFit/>
          </a:bodyPr>
          <a:lstStyle/>
          <a:p>
            <a:pPr algn="ctr">
              <a:lnSpc>
                <a:spcPts val="4927"/>
              </a:lnSpc>
            </a:pPr>
            <a:r>
              <a:rPr lang="en-US" b="true" sz="3519" i="true">
                <a:solidFill>
                  <a:srgbClr val="000000"/>
                </a:solidFill>
                <a:latin typeface="Montserrat Semi-Bold Italics"/>
                <a:ea typeface="Montserrat Semi-Bold Italics"/>
                <a:cs typeface="Montserrat Semi-Bold Italics"/>
                <a:sym typeface="Montserrat Semi-Bold Italics"/>
              </a:rPr>
              <a:t>Model </a:t>
            </a:r>
          </a:p>
          <a:p>
            <a:pPr algn="ctr">
              <a:lnSpc>
                <a:spcPts val="4927"/>
              </a:lnSpc>
              <a:spcBef>
                <a:spcPct val="0"/>
              </a:spcBef>
            </a:pPr>
            <a:r>
              <a:rPr lang="en-US" b="true" sz="3519" i="true">
                <a:solidFill>
                  <a:srgbClr val="000000"/>
                </a:solidFill>
                <a:latin typeface="Montserrat Semi-Bold Italics"/>
                <a:ea typeface="Montserrat Semi-Bold Italics"/>
                <a:cs typeface="Montserrat Semi-Bold Italics"/>
                <a:sym typeface="Montserrat Semi-Bold Italics"/>
              </a:rPr>
              <a:t>Performance</a:t>
            </a:r>
          </a:p>
        </p:txBody>
      </p:sp>
      <p:sp>
        <p:nvSpPr>
          <p:cNvPr name="TextBox 8" id="8"/>
          <p:cNvSpPr txBox="true"/>
          <p:nvPr/>
        </p:nvSpPr>
        <p:spPr>
          <a:xfrm rot="0">
            <a:off x="13605448" y="8042711"/>
            <a:ext cx="2373060" cy="1215589"/>
          </a:xfrm>
          <a:prstGeom prst="rect">
            <a:avLst/>
          </a:prstGeom>
        </p:spPr>
        <p:txBody>
          <a:bodyPr anchor="t" rtlCol="false" tIns="0" lIns="0" bIns="0" rIns="0">
            <a:spAutoFit/>
          </a:bodyPr>
          <a:lstStyle/>
          <a:p>
            <a:pPr algn="ctr">
              <a:lnSpc>
                <a:spcPts val="4924"/>
              </a:lnSpc>
            </a:pPr>
            <a:r>
              <a:rPr lang="en-US" b="true" sz="3517" i="true">
                <a:solidFill>
                  <a:srgbClr val="000000"/>
                </a:solidFill>
                <a:latin typeface="Montserrat Semi-Bold Italics"/>
                <a:ea typeface="Montserrat Semi-Bold Italics"/>
                <a:cs typeface="Montserrat Semi-Bold Italics"/>
                <a:sym typeface="Montserrat Semi-Bold Italics"/>
              </a:rPr>
              <a:t>Explain </a:t>
            </a:r>
          </a:p>
          <a:p>
            <a:pPr algn="ctr">
              <a:lnSpc>
                <a:spcPts val="4924"/>
              </a:lnSpc>
              <a:spcBef>
                <a:spcPct val="0"/>
              </a:spcBef>
            </a:pPr>
            <a:r>
              <a:rPr lang="en-US" b="true" sz="3517" i="true">
                <a:solidFill>
                  <a:srgbClr val="000000"/>
                </a:solidFill>
                <a:latin typeface="Montserrat Semi-Bold Italics"/>
                <a:ea typeface="Montserrat Semi-Bold Italics"/>
                <a:cs typeface="Montserrat Semi-Bold Italics"/>
                <a:sym typeface="Montserrat Semi-Bold Italics"/>
              </a:rPr>
              <a:t>Findings </a:t>
            </a:r>
          </a:p>
        </p:txBody>
      </p:sp>
      <p:grpSp>
        <p:nvGrpSpPr>
          <p:cNvPr name="Group 9" id="9"/>
          <p:cNvGrpSpPr/>
          <p:nvPr/>
        </p:nvGrpSpPr>
        <p:grpSpPr>
          <a:xfrm rot="0">
            <a:off x="-2331218" y="6323577"/>
            <a:ext cx="3838660" cy="1347073"/>
            <a:chOff x="0" y="0"/>
            <a:chExt cx="1050549" cy="368661"/>
          </a:xfrm>
        </p:grpSpPr>
        <p:sp>
          <p:nvSpPr>
            <p:cNvPr name="Freeform 10" id="10"/>
            <p:cNvSpPr/>
            <p:nvPr/>
          </p:nvSpPr>
          <p:spPr>
            <a:xfrm flipH="false" flipV="false" rot="0">
              <a:off x="0" y="0"/>
              <a:ext cx="1050549" cy="368662"/>
            </a:xfrm>
            <a:custGeom>
              <a:avLst/>
              <a:gdLst/>
              <a:ahLst/>
              <a:cxnLst/>
              <a:rect r="r" b="b" t="t" l="l"/>
              <a:pathLst>
                <a:path h="368662" w="1050549">
                  <a:moveTo>
                    <a:pt x="0" y="0"/>
                  </a:moveTo>
                  <a:lnTo>
                    <a:pt x="1050549" y="0"/>
                  </a:lnTo>
                  <a:lnTo>
                    <a:pt x="1050549" y="368662"/>
                  </a:lnTo>
                  <a:lnTo>
                    <a:pt x="0" y="368662"/>
                  </a:lnTo>
                  <a:close/>
                </a:path>
              </a:pathLst>
            </a:custGeom>
            <a:solidFill>
              <a:srgbClr val="ECB6A3"/>
            </a:solidFill>
          </p:spPr>
        </p:sp>
        <p:sp>
          <p:nvSpPr>
            <p:cNvPr name="TextBox 11" id="11"/>
            <p:cNvSpPr txBox="true"/>
            <p:nvPr/>
          </p:nvSpPr>
          <p:spPr>
            <a:xfrm>
              <a:off x="0" y="-38100"/>
              <a:ext cx="1050549" cy="40676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947608" y="2566143"/>
            <a:ext cx="3838660" cy="1353280"/>
            <a:chOff x="0" y="0"/>
            <a:chExt cx="1050549" cy="370360"/>
          </a:xfrm>
        </p:grpSpPr>
        <p:sp>
          <p:nvSpPr>
            <p:cNvPr name="Freeform 13" id="13"/>
            <p:cNvSpPr/>
            <p:nvPr/>
          </p:nvSpPr>
          <p:spPr>
            <a:xfrm flipH="false" flipV="false" rot="0">
              <a:off x="0" y="0"/>
              <a:ext cx="1050549" cy="370360"/>
            </a:xfrm>
            <a:custGeom>
              <a:avLst/>
              <a:gdLst/>
              <a:ahLst/>
              <a:cxnLst/>
              <a:rect r="r" b="b" t="t" l="l"/>
              <a:pathLst>
                <a:path h="370360" w="1050549">
                  <a:moveTo>
                    <a:pt x="0" y="0"/>
                  </a:moveTo>
                  <a:lnTo>
                    <a:pt x="1050549" y="0"/>
                  </a:lnTo>
                  <a:lnTo>
                    <a:pt x="1050549" y="370360"/>
                  </a:lnTo>
                  <a:lnTo>
                    <a:pt x="0" y="370360"/>
                  </a:lnTo>
                  <a:close/>
                </a:path>
              </a:pathLst>
            </a:custGeom>
            <a:solidFill>
              <a:srgbClr val="ECB6A3"/>
            </a:solidFill>
          </p:spPr>
        </p:sp>
        <p:sp>
          <p:nvSpPr>
            <p:cNvPr name="TextBox 14" id="14"/>
            <p:cNvSpPr txBox="true"/>
            <p:nvPr/>
          </p:nvSpPr>
          <p:spPr>
            <a:xfrm>
              <a:off x="0" y="-38100"/>
              <a:ext cx="1050549" cy="40846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8680837" cy="1943344"/>
            <a:chOff x="0" y="0"/>
            <a:chExt cx="5112497" cy="531847"/>
          </a:xfrm>
        </p:grpSpPr>
        <p:sp>
          <p:nvSpPr>
            <p:cNvPr name="Freeform 4" id="4"/>
            <p:cNvSpPr/>
            <p:nvPr/>
          </p:nvSpPr>
          <p:spPr>
            <a:xfrm flipH="false" flipV="false" rot="0">
              <a:off x="0" y="0"/>
              <a:ext cx="5112496" cy="531847"/>
            </a:xfrm>
            <a:custGeom>
              <a:avLst/>
              <a:gdLst/>
              <a:ahLst/>
              <a:cxnLst/>
              <a:rect r="r" b="b" t="t" l="l"/>
              <a:pathLst>
                <a:path h="531847" w="5112496">
                  <a:moveTo>
                    <a:pt x="0" y="0"/>
                  </a:moveTo>
                  <a:lnTo>
                    <a:pt x="5112496" y="0"/>
                  </a:lnTo>
                  <a:lnTo>
                    <a:pt x="5112496" y="531847"/>
                  </a:lnTo>
                  <a:lnTo>
                    <a:pt x="0" y="531847"/>
                  </a:lnTo>
                  <a:close/>
                </a:path>
              </a:pathLst>
            </a:custGeom>
            <a:solidFill>
              <a:srgbClr val="2A2F70"/>
            </a:solidFill>
          </p:spPr>
        </p:sp>
        <p:sp>
          <p:nvSpPr>
            <p:cNvPr name="TextBox 5" id="5"/>
            <p:cNvSpPr txBox="true"/>
            <p:nvPr/>
          </p:nvSpPr>
          <p:spPr>
            <a:xfrm>
              <a:off x="0" y="-76200"/>
              <a:ext cx="5112497" cy="608047"/>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Predicting Employee Attrition with Random Forest Classifier</a:t>
              </a:r>
            </a:p>
          </p:txBody>
        </p:sp>
      </p:grpSp>
      <p:sp>
        <p:nvSpPr>
          <p:cNvPr name="Freeform 6" id="6"/>
          <p:cNvSpPr/>
          <p:nvPr/>
        </p:nvSpPr>
        <p:spPr>
          <a:xfrm flipH="false" flipV="false" rot="0">
            <a:off x="640500" y="3337295"/>
            <a:ext cx="8307081" cy="5921005"/>
          </a:xfrm>
          <a:custGeom>
            <a:avLst/>
            <a:gdLst/>
            <a:ahLst/>
            <a:cxnLst/>
            <a:rect r="r" b="b" t="t" l="l"/>
            <a:pathLst>
              <a:path h="5921005" w="8307081">
                <a:moveTo>
                  <a:pt x="0" y="0"/>
                </a:moveTo>
                <a:lnTo>
                  <a:pt x="8307081" y="0"/>
                </a:lnTo>
                <a:lnTo>
                  <a:pt x="8307081" y="5921005"/>
                </a:lnTo>
                <a:lnTo>
                  <a:pt x="0" y="5921005"/>
                </a:lnTo>
                <a:lnTo>
                  <a:pt x="0" y="0"/>
                </a:lnTo>
                <a:close/>
              </a:path>
            </a:pathLst>
          </a:custGeom>
          <a:blipFill>
            <a:blip r:embed="rId3"/>
            <a:stretch>
              <a:fillRect l="0" t="0" r="0" b="0"/>
            </a:stretch>
          </a:blipFill>
        </p:spPr>
      </p:sp>
      <p:sp>
        <p:nvSpPr>
          <p:cNvPr name="TextBox 7" id="7"/>
          <p:cNvSpPr txBox="true"/>
          <p:nvPr/>
        </p:nvSpPr>
        <p:spPr>
          <a:xfrm rot="0">
            <a:off x="9295771" y="3658689"/>
            <a:ext cx="8126625" cy="4881880"/>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000000"/>
                </a:solidFill>
                <a:latin typeface="Open Sans"/>
                <a:ea typeface="Open Sans"/>
                <a:cs typeface="Open Sans"/>
                <a:sym typeface="Open Sans"/>
              </a:rPr>
              <a:t>Confusion Matrix displays the performance of the Random Forest Classifier for predicting employee attrition, showing counts of true and false predictions. </a:t>
            </a:r>
          </a:p>
          <a:p>
            <a:pPr algn="l">
              <a:lnSpc>
                <a:spcPts val="5319"/>
              </a:lnSpc>
            </a:pPr>
          </a:p>
          <a:p>
            <a:pPr algn="l" marL="820417" indent="-410209" lvl="1">
              <a:lnSpc>
                <a:spcPts val="5319"/>
              </a:lnSpc>
              <a:buFont typeface="Arial"/>
              <a:buChar char="•"/>
            </a:pPr>
            <a:r>
              <a:rPr lang="en-US" sz="3799">
                <a:solidFill>
                  <a:srgbClr val="000000"/>
                </a:solidFill>
                <a:latin typeface="Open Sans"/>
                <a:ea typeface="Open Sans"/>
                <a:cs typeface="Open Sans"/>
                <a:sym typeface="Open Sans"/>
              </a:rPr>
              <a:t>The model achieved an accuracy of  [96%].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8680837" cy="1943344"/>
            <a:chOff x="0" y="0"/>
            <a:chExt cx="5112497" cy="531847"/>
          </a:xfrm>
        </p:grpSpPr>
        <p:sp>
          <p:nvSpPr>
            <p:cNvPr name="Freeform 4" id="4"/>
            <p:cNvSpPr/>
            <p:nvPr/>
          </p:nvSpPr>
          <p:spPr>
            <a:xfrm flipH="false" flipV="false" rot="0">
              <a:off x="0" y="0"/>
              <a:ext cx="5112496" cy="531847"/>
            </a:xfrm>
            <a:custGeom>
              <a:avLst/>
              <a:gdLst/>
              <a:ahLst/>
              <a:cxnLst/>
              <a:rect r="r" b="b" t="t" l="l"/>
              <a:pathLst>
                <a:path h="531847" w="5112496">
                  <a:moveTo>
                    <a:pt x="0" y="0"/>
                  </a:moveTo>
                  <a:lnTo>
                    <a:pt x="5112496" y="0"/>
                  </a:lnTo>
                  <a:lnTo>
                    <a:pt x="5112496" y="531847"/>
                  </a:lnTo>
                  <a:lnTo>
                    <a:pt x="0" y="531847"/>
                  </a:lnTo>
                  <a:close/>
                </a:path>
              </a:pathLst>
            </a:custGeom>
            <a:solidFill>
              <a:srgbClr val="2A2F70"/>
            </a:solidFill>
          </p:spPr>
        </p:sp>
        <p:sp>
          <p:nvSpPr>
            <p:cNvPr name="TextBox 5" id="5"/>
            <p:cNvSpPr txBox="true"/>
            <p:nvPr/>
          </p:nvSpPr>
          <p:spPr>
            <a:xfrm>
              <a:off x="0" y="-76200"/>
              <a:ext cx="5112497" cy="608047"/>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monthlyIncome vs Predicted Attrition Probability</a:t>
              </a:r>
            </a:p>
          </p:txBody>
        </p:sp>
      </p:grpSp>
      <p:sp>
        <p:nvSpPr>
          <p:cNvPr name="Freeform 6" id="6"/>
          <p:cNvSpPr/>
          <p:nvPr/>
        </p:nvSpPr>
        <p:spPr>
          <a:xfrm flipH="false" flipV="false" rot="0">
            <a:off x="1028700" y="3083032"/>
            <a:ext cx="8267071" cy="6175268"/>
          </a:xfrm>
          <a:custGeom>
            <a:avLst/>
            <a:gdLst/>
            <a:ahLst/>
            <a:cxnLst/>
            <a:rect r="r" b="b" t="t" l="l"/>
            <a:pathLst>
              <a:path h="6175268" w="8267071">
                <a:moveTo>
                  <a:pt x="0" y="0"/>
                </a:moveTo>
                <a:lnTo>
                  <a:pt x="8267071" y="0"/>
                </a:lnTo>
                <a:lnTo>
                  <a:pt x="8267071" y="6175268"/>
                </a:lnTo>
                <a:lnTo>
                  <a:pt x="0" y="6175268"/>
                </a:lnTo>
                <a:lnTo>
                  <a:pt x="0" y="0"/>
                </a:lnTo>
                <a:close/>
              </a:path>
            </a:pathLst>
          </a:custGeom>
          <a:blipFill>
            <a:blip r:embed="rId3"/>
            <a:stretch>
              <a:fillRect l="0" t="0" r="0" b="0"/>
            </a:stretch>
          </a:blipFill>
        </p:spPr>
      </p:sp>
      <p:sp>
        <p:nvSpPr>
          <p:cNvPr name="TextBox 7" id="7"/>
          <p:cNvSpPr txBox="true"/>
          <p:nvPr/>
        </p:nvSpPr>
        <p:spPr>
          <a:xfrm rot="0">
            <a:off x="9295771" y="3649164"/>
            <a:ext cx="7699086" cy="6070337"/>
          </a:xfrm>
          <a:prstGeom prst="rect">
            <a:avLst/>
          </a:prstGeom>
        </p:spPr>
        <p:txBody>
          <a:bodyPr anchor="t" rtlCol="false" tIns="0" lIns="0" bIns="0" rIns="0">
            <a:spAutoFit/>
          </a:bodyPr>
          <a:lstStyle/>
          <a:p>
            <a:pPr algn="l" marL="724878" indent="-362439" lvl="1">
              <a:lnSpc>
                <a:spcPts val="4700"/>
              </a:lnSpc>
              <a:buFont typeface="Arial"/>
              <a:buChar char="•"/>
            </a:pPr>
            <a:r>
              <a:rPr lang="en-US" sz="3357">
                <a:solidFill>
                  <a:srgbClr val="000000"/>
                </a:solidFill>
                <a:latin typeface="Open Sans"/>
                <a:ea typeface="Open Sans"/>
                <a:cs typeface="Open Sans"/>
                <a:sym typeface="Open Sans"/>
              </a:rPr>
              <a:t>This scatter plot illustrates the relationship between monthly income and Predicted Attrition Probability. The colors differentiate the actual outcomes, allowing us to understand how monthly income affects the likelihood of attrition.</a:t>
            </a:r>
          </a:p>
          <a:p>
            <a:pPr algn="l">
              <a:lnSpc>
                <a:spcPts val="5412"/>
              </a:lnSpc>
            </a:pPr>
          </a:p>
          <a:p>
            <a:pPr algn="l">
              <a:lnSpc>
                <a:spcPts val="5412"/>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8680837" cy="1943344"/>
            <a:chOff x="0" y="0"/>
            <a:chExt cx="5112497" cy="531847"/>
          </a:xfrm>
        </p:grpSpPr>
        <p:sp>
          <p:nvSpPr>
            <p:cNvPr name="Freeform 4" id="4"/>
            <p:cNvSpPr/>
            <p:nvPr/>
          </p:nvSpPr>
          <p:spPr>
            <a:xfrm flipH="false" flipV="false" rot="0">
              <a:off x="0" y="0"/>
              <a:ext cx="5112496" cy="531847"/>
            </a:xfrm>
            <a:custGeom>
              <a:avLst/>
              <a:gdLst/>
              <a:ahLst/>
              <a:cxnLst/>
              <a:rect r="r" b="b" t="t" l="l"/>
              <a:pathLst>
                <a:path h="531847" w="5112496">
                  <a:moveTo>
                    <a:pt x="0" y="0"/>
                  </a:moveTo>
                  <a:lnTo>
                    <a:pt x="5112496" y="0"/>
                  </a:lnTo>
                  <a:lnTo>
                    <a:pt x="5112496" y="531847"/>
                  </a:lnTo>
                  <a:lnTo>
                    <a:pt x="0" y="531847"/>
                  </a:lnTo>
                  <a:close/>
                </a:path>
              </a:pathLst>
            </a:custGeom>
            <a:solidFill>
              <a:srgbClr val="2A2F70"/>
            </a:solidFill>
          </p:spPr>
        </p:sp>
        <p:sp>
          <p:nvSpPr>
            <p:cNvPr name="TextBox 5" id="5"/>
            <p:cNvSpPr txBox="true"/>
            <p:nvPr/>
          </p:nvSpPr>
          <p:spPr>
            <a:xfrm>
              <a:off x="0" y="-76200"/>
              <a:ext cx="5112497" cy="608047"/>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Age vs Predicted Attrition Probability</a:t>
              </a:r>
            </a:p>
          </p:txBody>
        </p:sp>
      </p:grpSp>
      <p:sp>
        <p:nvSpPr>
          <p:cNvPr name="Freeform 6" id="6"/>
          <p:cNvSpPr/>
          <p:nvPr/>
        </p:nvSpPr>
        <p:spPr>
          <a:xfrm flipH="false" flipV="false" rot="0">
            <a:off x="660680" y="3075816"/>
            <a:ext cx="7996189" cy="6182484"/>
          </a:xfrm>
          <a:custGeom>
            <a:avLst/>
            <a:gdLst/>
            <a:ahLst/>
            <a:cxnLst/>
            <a:rect r="r" b="b" t="t" l="l"/>
            <a:pathLst>
              <a:path h="6182484" w="7996189">
                <a:moveTo>
                  <a:pt x="0" y="0"/>
                </a:moveTo>
                <a:lnTo>
                  <a:pt x="7996189" y="0"/>
                </a:lnTo>
                <a:lnTo>
                  <a:pt x="7996189" y="6182484"/>
                </a:lnTo>
                <a:lnTo>
                  <a:pt x="0" y="6182484"/>
                </a:lnTo>
                <a:lnTo>
                  <a:pt x="0" y="0"/>
                </a:lnTo>
                <a:close/>
              </a:path>
            </a:pathLst>
          </a:custGeom>
          <a:blipFill>
            <a:blip r:embed="rId3"/>
            <a:stretch>
              <a:fillRect l="0" t="0" r="0" b="0"/>
            </a:stretch>
          </a:blipFill>
        </p:spPr>
      </p:sp>
      <p:sp>
        <p:nvSpPr>
          <p:cNvPr name="TextBox 7" id="7"/>
          <p:cNvSpPr txBox="true"/>
          <p:nvPr/>
        </p:nvSpPr>
        <p:spPr>
          <a:xfrm rot="0">
            <a:off x="9295771" y="3649164"/>
            <a:ext cx="7261339" cy="5479193"/>
          </a:xfrm>
          <a:prstGeom prst="rect">
            <a:avLst/>
          </a:prstGeom>
        </p:spPr>
        <p:txBody>
          <a:bodyPr anchor="t" rtlCol="false" tIns="0" lIns="0" bIns="0" rIns="0">
            <a:spAutoFit/>
          </a:bodyPr>
          <a:lstStyle/>
          <a:p>
            <a:pPr algn="l" marL="724878" indent="-362439" lvl="1">
              <a:lnSpc>
                <a:spcPts val="4700"/>
              </a:lnSpc>
              <a:buFont typeface="Arial"/>
              <a:buChar char="•"/>
            </a:pPr>
            <a:r>
              <a:rPr lang="en-US" sz="3357">
                <a:solidFill>
                  <a:srgbClr val="000000"/>
                </a:solidFill>
                <a:latin typeface="Open Sans"/>
                <a:ea typeface="Open Sans"/>
                <a:cs typeface="Open Sans"/>
                <a:sym typeface="Open Sans"/>
              </a:rPr>
              <a:t>This scatter plot illustrates the relationship between Age and Predicted Attrition Probability. The colors differentiate the actual outcomes, allowing us to understand how age affects the likelihood of attrition.</a:t>
            </a:r>
          </a:p>
          <a:p>
            <a:pPr algn="l">
              <a:lnSpc>
                <a:spcPts val="5412"/>
              </a:lnSpc>
            </a:pPr>
          </a:p>
          <a:p>
            <a:pPr algn="l">
              <a:lnSpc>
                <a:spcPts val="5412"/>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sp>
        <p:nvSpPr>
          <p:cNvPr name="Freeform 2" id="2"/>
          <p:cNvSpPr/>
          <p:nvPr/>
        </p:nvSpPr>
        <p:spPr>
          <a:xfrm flipH="false" flipV="false" rot="0">
            <a:off x="0" y="220647"/>
            <a:ext cx="4788628" cy="1915451"/>
          </a:xfrm>
          <a:custGeom>
            <a:avLst/>
            <a:gdLst/>
            <a:ahLst/>
            <a:cxnLst/>
            <a:rect r="r" b="b" t="t" l="l"/>
            <a:pathLst>
              <a:path h="1915451" w="4788628">
                <a:moveTo>
                  <a:pt x="0" y="0"/>
                </a:moveTo>
                <a:lnTo>
                  <a:pt x="4788628" y="0"/>
                </a:lnTo>
                <a:lnTo>
                  <a:pt x="4788628" y="1915451"/>
                </a:lnTo>
                <a:lnTo>
                  <a:pt x="0" y="1915451"/>
                </a:lnTo>
                <a:lnTo>
                  <a:pt x="0" y="0"/>
                </a:lnTo>
                <a:close/>
              </a:path>
            </a:pathLst>
          </a:custGeom>
          <a:blipFill>
            <a:blip r:embed="rId2">
              <a:alphaModFix amt="9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3084" y="711648"/>
            <a:ext cx="3278344" cy="923925"/>
          </a:xfrm>
          <a:prstGeom prst="rect">
            <a:avLst/>
          </a:prstGeom>
        </p:spPr>
        <p:txBody>
          <a:bodyPr anchor="t" rtlCol="false" tIns="0" lIns="0" bIns="0" rIns="0">
            <a:spAutoFit/>
          </a:bodyPr>
          <a:lstStyle/>
          <a:p>
            <a:pPr algn="l">
              <a:lnSpc>
                <a:spcPts val="7241"/>
              </a:lnSpc>
            </a:pPr>
            <a:r>
              <a:rPr lang="en-US" sz="6034" b="true">
                <a:solidFill>
                  <a:srgbClr val="FFFFFF"/>
                </a:solidFill>
                <a:latin typeface="Garet Ultra-Bold"/>
                <a:ea typeface="Garet Ultra-Bold"/>
                <a:cs typeface="Garet Ultra-Bold"/>
                <a:sym typeface="Garet Ultra-Bold"/>
              </a:rPr>
              <a:t>Agenda</a:t>
            </a:r>
          </a:p>
        </p:txBody>
      </p:sp>
      <p:sp>
        <p:nvSpPr>
          <p:cNvPr name="TextBox 4" id="4"/>
          <p:cNvSpPr txBox="true"/>
          <p:nvPr/>
        </p:nvSpPr>
        <p:spPr>
          <a:xfrm rot="0">
            <a:off x="2072256" y="2644476"/>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Problem Statement </a:t>
            </a:r>
          </a:p>
        </p:txBody>
      </p:sp>
      <p:sp>
        <p:nvSpPr>
          <p:cNvPr name="TextBox 5" id="5"/>
          <p:cNvSpPr txBox="true"/>
          <p:nvPr/>
        </p:nvSpPr>
        <p:spPr>
          <a:xfrm rot="0">
            <a:off x="722277" y="2501601"/>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01</a:t>
            </a:r>
          </a:p>
        </p:txBody>
      </p:sp>
      <p:sp>
        <p:nvSpPr>
          <p:cNvPr name="TextBox 6" id="6"/>
          <p:cNvSpPr txBox="true"/>
          <p:nvPr/>
        </p:nvSpPr>
        <p:spPr>
          <a:xfrm rot="0">
            <a:off x="717953" y="3794218"/>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02</a:t>
            </a:r>
          </a:p>
        </p:txBody>
      </p:sp>
      <p:sp>
        <p:nvSpPr>
          <p:cNvPr name="TextBox 7" id="7"/>
          <p:cNvSpPr txBox="true"/>
          <p:nvPr/>
        </p:nvSpPr>
        <p:spPr>
          <a:xfrm rot="0">
            <a:off x="722277" y="5086835"/>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03</a:t>
            </a:r>
          </a:p>
        </p:txBody>
      </p:sp>
      <p:sp>
        <p:nvSpPr>
          <p:cNvPr name="TextBox 8" id="8"/>
          <p:cNvSpPr txBox="true"/>
          <p:nvPr/>
        </p:nvSpPr>
        <p:spPr>
          <a:xfrm rot="0">
            <a:off x="722277" y="6375885"/>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04</a:t>
            </a:r>
          </a:p>
        </p:txBody>
      </p:sp>
      <p:sp>
        <p:nvSpPr>
          <p:cNvPr name="TextBox 9" id="9"/>
          <p:cNvSpPr txBox="true"/>
          <p:nvPr/>
        </p:nvSpPr>
        <p:spPr>
          <a:xfrm rot="0">
            <a:off x="722277" y="7664935"/>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05</a:t>
            </a:r>
          </a:p>
        </p:txBody>
      </p:sp>
      <p:sp>
        <p:nvSpPr>
          <p:cNvPr name="TextBox 10" id="10"/>
          <p:cNvSpPr txBox="true"/>
          <p:nvPr/>
        </p:nvSpPr>
        <p:spPr>
          <a:xfrm rot="0">
            <a:off x="2072256" y="3937093"/>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Objectives</a:t>
            </a:r>
          </a:p>
        </p:txBody>
      </p:sp>
      <p:sp>
        <p:nvSpPr>
          <p:cNvPr name="TextBox 11" id="11"/>
          <p:cNvSpPr txBox="true"/>
          <p:nvPr/>
        </p:nvSpPr>
        <p:spPr>
          <a:xfrm rot="0">
            <a:off x="2072256" y="7725260"/>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Key Analysis Questions</a:t>
            </a:r>
          </a:p>
        </p:txBody>
      </p:sp>
      <p:sp>
        <p:nvSpPr>
          <p:cNvPr name="TextBox 12" id="12"/>
          <p:cNvSpPr txBox="true"/>
          <p:nvPr/>
        </p:nvSpPr>
        <p:spPr>
          <a:xfrm rot="0">
            <a:off x="2072256" y="5270985"/>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Data Overview</a:t>
            </a:r>
          </a:p>
        </p:txBody>
      </p:sp>
      <p:sp>
        <p:nvSpPr>
          <p:cNvPr name="TextBox 13" id="13"/>
          <p:cNvSpPr txBox="true"/>
          <p:nvPr/>
        </p:nvSpPr>
        <p:spPr>
          <a:xfrm rot="0">
            <a:off x="2072256" y="6518760"/>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Project Scope</a:t>
            </a:r>
          </a:p>
        </p:txBody>
      </p:sp>
      <p:sp>
        <p:nvSpPr>
          <p:cNvPr name="TextBox 14" id="14"/>
          <p:cNvSpPr txBox="true"/>
          <p:nvPr/>
        </p:nvSpPr>
        <p:spPr>
          <a:xfrm rot="0">
            <a:off x="2072256" y="9096860"/>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Data Preprocessing</a:t>
            </a:r>
          </a:p>
        </p:txBody>
      </p:sp>
      <p:sp>
        <p:nvSpPr>
          <p:cNvPr name="TextBox 15" id="15"/>
          <p:cNvSpPr txBox="true"/>
          <p:nvPr/>
        </p:nvSpPr>
        <p:spPr>
          <a:xfrm rot="0">
            <a:off x="722277" y="8953985"/>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06</a:t>
            </a:r>
          </a:p>
        </p:txBody>
      </p:sp>
      <p:sp>
        <p:nvSpPr>
          <p:cNvPr name="TextBox 16" id="16"/>
          <p:cNvSpPr txBox="true"/>
          <p:nvPr/>
        </p:nvSpPr>
        <p:spPr>
          <a:xfrm rot="0">
            <a:off x="8897919" y="2501601"/>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07</a:t>
            </a:r>
          </a:p>
        </p:txBody>
      </p:sp>
      <p:sp>
        <p:nvSpPr>
          <p:cNvPr name="TextBox 17" id="17"/>
          <p:cNvSpPr txBox="true"/>
          <p:nvPr/>
        </p:nvSpPr>
        <p:spPr>
          <a:xfrm rot="0">
            <a:off x="8897919" y="3794218"/>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08</a:t>
            </a:r>
          </a:p>
        </p:txBody>
      </p:sp>
      <p:sp>
        <p:nvSpPr>
          <p:cNvPr name="TextBox 18" id="18"/>
          <p:cNvSpPr txBox="true"/>
          <p:nvPr/>
        </p:nvSpPr>
        <p:spPr>
          <a:xfrm rot="0">
            <a:off x="8897919" y="5064536"/>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09</a:t>
            </a:r>
          </a:p>
        </p:txBody>
      </p:sp>
      <p:sp>
        <p:nvSpPr>
          <p:cNvPr name="TextBox 19" id="19"/>
          <p:cNvSpPr txBox="true"/>
          <p:nvPr/>
        </p:nvSpPr>
        <p:spPr>
          <a:xfrm rot="0">
            <a:off x="8897919" y="6407635"/>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10</a:t>
            </a:r>
          </a:p>
        </p:txBody>
      </p:sp>
      <p:sp>
        <p:nvSpPr>
          <p:cNvPr name="TextBox 20" id="20"/>
          <p:cNvSpPr txBox="true"/>
          <p:nvPr/>
        </p:nvSpPr>
        <p:spPr>
          <a:xfrm rot="0">
            <a:off x="10303608" y="2644476"/>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Eploratory Data Analysis</a:t>
            </a:r>
          </a:p>
        </p:txBody>
      </p:sp>
      <p:sp>
        <p:nvSpPr>
          <p:cNvPr name="TextBox 21" id="21"/>
          <p:cNvSpPr txBox="true"/>
          <p:nvPr/>
        </p:nvSpPr>
        <p:spPr>
          <a:xfrm rot="0">
            <a:off x="10303608" y="3899311"/>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Forecasting and Trend Analysis</a:t>
            </a:r>
          </a:p>
        </p:txBody>
      </p:sp>
      <p:sp>
        <p:nvSpPr>
          <p:cNvPr name="TextBox 22" id="22"/>
          <p:cNvSpPr txBox="true"/>
          <p:nvPr/>
        </p:nvSpPr>
        <p:spPr>
          <a:xfrm rot="0">
            <a:off x="10303608" y="6518760"/>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strategic Recommendations</a:t>
            </a:r>
          </a:p>
        </p:txBody>
      </p:sp>
      <p:sp>
        <p:nvSpPr>
          <p:cNvPr name="TextBox 23" id="23"/>
          <p:cNvSpPr txBox="true"/>
          <p:nvPr/>
        </p:nvSpPr>
        <p:spPr>
          <a:xfrm rot="0">
            <a:off x="10303608" y="5321711"/>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Dashboard</a:t>
            </a:r>
          </a:p>
        </p:txBody>
      </p:sp>
      <p:sp>
        <p:nvSpPr>
          <p:cNvPr name="TextBox 24" id="24"/>
          <p:cNvSpPr txBox="true"/>
          <p:nvPr/>
        </p:nvSpPr>
        <p:spPr>
          <a:xfrm rot="0">
            <a:off x="8897919" y="7677635"/>
            <a:ext cx="897102" cy="812800"/>
          </a:xfrm>
          <a:prstGeom prst="rect">
            <a:avLst/>
          </a:prstGeom>
        </p:spPr>
        <p:txBody>
          <a:bodyPr anchor="t" rtlCol="false" tIns="0" lIns="0" bIns="0" rIns="0">
            <a:spAutoFit/>
          </a:bodyPr>
          <a:lstStyle/>
          <a:p>
            <a:pPr algn="l">
              <a:lnSpc>
                <a:spcPts val="6500"/>
              </a:lnSpc>
            </a:pPr>
            <a:r>
              <a:rPr lang="en-US" b="true" sz="5000">
                <a:solidFill>
                  <a:srgbClr val="FFFFFF"/>
                </a:solidFill>
                <a:latin typeface="Garet Bold"/>
                <a:ea typeface="Garet Bold"/>
                <a:cs typeface="Garet Bold"/>
                <a:sym typeface="Garet Bold"/>
              </a:rPr>
              <a:t>11</a:t>
            </a:r>
          </a:p>
        </p:txBody>
      </p:sp>
      <p:sp>
        <p:nvSpPr>
          <p:cNvPr name="TextBox 25" id="25"/>
          <p:cNvSpPr txBox="true"/>
          <p:nvPr/>
        </p:nvSpPr>
        <p:spPr>
          <a:xfrm rot="0">
            <a:off x="10303608" y="7820510"/>
            <a:ext cx="8231352" cy="555625"/>
          </a:xfrm>
          <a:prstGeom prst="rect">
            <a:avLst/>
          </a:prstGeom>
        </p:spPr>
        <p:txBody>
          <a:bodyPr anchor="t" rtlCol="false" tIns="0" lIns="0" bIns="0" rIns="0">
            <a:spAutoFit/>
          </a:bodyPr>
          <a:lstStyle/>
          <a:p>
            <a:pPr algn="l">
              <a:lnSpc>
                <a:spcPts val="4550"/>
              </a:lnSpc>
            </a:pPr>
            <a:r>
              <a:rPr lang="en-US" sz="3500">
                <a:solidFill>
                  <a:srgbClr val="FFFFFF"/>
                </a:solidFill>
                <a:latin typeface="Garet"/>
                <a:ea typeface="Garet"/>
                <a:cs typeface="Garet"/>
                <a:sym typeface="Garet"/>
              </a:rPr>
              <a:t>conclusion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8680837" cy="1943344"/>
            <a:chOff x="0" y="0"/>
            <a:chExt cx="5112497" cy="531847"/>
          </a:xfrm>
        </p:grpSpPr>
        <p:sp>
          <p:nvSpPr>
            <p:cNvPr name="Freeform 4" id="4"/>
            <p:cNvSpPr/>
            <p:nvPr/>
          </p:nvSpPr>
          <p:spPr>
            <a:xfrm flipH="false" flipV="false" rot="0">
              <a:off x="0" y="0"/>
              <a:ext cx="5112496" cy="531847"/>
            </a:xfrm>
            <a:custGeom>
              <a:avLst/>
              <a:gdLst/>
              <a:ahLst/>
              <a:cxnLst/>
              <a:rect r="r" b="b" t="t" l="l"/>
              <a:pathLst>
                <a:path h="531847" w="5112496">
                  <a:moveTo>
                    <a:pt x="0" y="0"/>
                  </a:moveTo>
                  <a:lnTo>
                    <a:pt x="5112496" y="0"/>
                  </a:lnTo>
                  <a:lnTo>
                    <a:pt x="5112496" y="531847"/>
                  </a:lnTo>
                  <a:lnTo>
                    <a:pt x="0" y="531847"/>
                  </a:lnTo>
                  <a:close/>
                </a:path>
              </a:pathLst>
            </a:custGeom>
            <a:solidFill>
              <a:srgbClr val="2A2F70"/>
            </a:solidFill>
          </p:spPr>
        </p:sp>
        <p:sp>
          <p:nvSpPr>
            <p:cNvPr name="TextBox 5" id="5"/>
            <p:cNvSpPr txBox="true"/>
            <p:nvPr/>
          </p:nvSpPr>
          <p:spPr>
            <a:xfrm>
              <a:off x="0" y="-76200"/>
              <a:ext cx="5112497" cy="608047"/>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Predicting Employee Attrition By Income Salary</a:t>
              </a:r>
            </a:p>
          </p:txBody>
        </p:sp>
      </p:grpSp>
      <p:sp>
        <p:nvSpPr>
          <p:cNvPr name="Freeform 6" id="6"/>
          <p:cNvSpPr/>
          <p:nvPr/>
        </p:nvSpPr>
        <p:spPr>
          <a:xfrm flipH="false" flipV="false" rot="0">
            <a:off x="1685328" y="2356706"/>
            <a:ext cx="14246633" cy="4392283"/>
          </a:xfrm>
          <a:custGeom>
            <a:avLst/>
            <a:gdLst/>
            <a:ahLst/>
            <a:cxnLst/>
            <a:rect r="r" b="b" t="t" l="l"/>
            <a:pathLst>
              <a:path h="4392283" w="14246633">
                <a:moveTo>
                  <a:pt x="0" y="0"/>
                </a:moveTo>
                <a:lnTo>
                  <a:pt x="14246633" y="0"/>
                </a:lnTo>
                <a:lnTo>
                  <a:pt x="14246633" y="4392283"/>
                </a:lnTo>
                <a:lnTo>
                  <a:pt x="0" y="4392283"/>
                </a:lnTo>
                <a:lnTo>
                  <a:pt x="0" y="0"/>
                </a:lnTo>
                <a:close/>
              </a:path>
            </a:pathLst>
          </a:custGeom>
          <a:blipFill>
            <a:blip r:embed="rId3"/>
            <a:stretch>
              <a:fillRect l="0" t="0" r="0" b="0"/>
            </a:stretch>
          </a:blipFill>
        </p:spPr>
      </p:sp>
      <p:sp>
        <p:nvSpPr>
          <p:cNvPr name="TextBox 7" id="7"/>
          <p:cNvSpPr txBox="true"/>
          <p:nvPr/>
        </p:nvSpPr>
        <p:spPr>
          <a:xfrm rot="0">
            <a:off x="1612435" y="7158564"/>
            <a:ext cx="15063129" cy="2647796"/>
          </a:xfrm>
          <a:prstGeom prst="rect">
            <a:avLst/>
          </a:prstGeom>
        </p:spPr>
        <p:txBody>
          <a:bodyPr anchor="t" rtlCol="false" tIns="0" lIns="0" bIns="0" rIns="0">
            <a:spAutoFit/>
          </a:bodyPr>
          <a:lstStyle/>
          <a:p>
            <a:pPr algn="just" marL="649013" indent="-324507" lvl="1">
              <a:lnSpc>
                <a:spcPts val="4208"/>
              </a:lnSpc>
              <a:buFont typeface="Arial"/>
              <a:buChar char="•"/>
            </a:pPr>
            <a:r>
              <a:rPr lang="en-US" sz="3006">
                <a:solidFill>
                  <a:srgbClr val="000000"/>
                </a:solidFill>
                <a:latin typeface="Open Sans"/>
                <a:ea typeface="Open Sans"/>
                <a:cs typeface="Open Sans"/>
                <a:sym typeface="Open Sans"/>
              </a:rPr>
              <a:t>This Scatter Plot illustrates the relationship between predicted and actual monthly income values from the Linear Regression model. </a:t>
            </a:r>
          </a:p>
          <a:p>
            <a:pPr algn="just">
              <a:lnSpc>
                <a:spcPts val="4208"/>
              </a:lnSpc>
            </a:pPr>
          </a:p>
          <a:p>
            <a:pPr algn="just" marL="649013" indent="-324507" lvl="1">
              <a:lnSpc>
                <a:spcPts val="4208"/>
              </a:lnSpc>
              <a:buFont typeface="Arial"/>
              <a:buChar char="•"/>
            </a:pPr>
            <a:r>
              <a:rPr lang="en-US" sz="3006">
                <a:solidFill>
                  <a:srgbClr val="000000"/>
                </a:solidFill>
                <a:latin typeface="Open Sans"/>
                <a:ea typeface="Open Sans"/>
                <a:cs typeface="Open Sans"/>
                <a:sym typeface="Open Sans"/>
              </a:rPr>
              <a:t>It includes a trendline, with the model achieving a Mean Squared Error of 2307326.37 and an R² Score of [ 89%]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8680837" cy="1568337"/>
            <a:chOff x="0" y="0"/>
            <a:chExt cx="5112497" cy="429216"/>
          </a:xfrm>
        </p:grpSpPr>
        <p:sp>
          <p:nvSpPr>
            <p:cNvPr name="Freeform 4" id="4"/>
            <p:cNvSpPr/>
            <p:nvPr/>
          </p:nvSpPr>
          <p:spPr>
            <a:xfrm flipH="false" flipV="false" rot="0">
              <a:off x="0" y="0"/>
              <a:ext cx="5112496" cy="429216"/>
            </a:xfrm>
            <a:custGeom>
              <a:avLst/>
              <a:gdLst/>
              <a:ahLst/>
              <a:cxnLst/>
              <a:rect r="r" b="b" t="t" l="l"/>
              <a:pathLst>
                <a:path h="429216" w="5112496">
                  <a:moveTo>
                    <a:pt x="0" y="0"/>
                  </a:moveTo>
                  <a:lnTo>
                    <a:pt x="5112496" y="0"/>
                  </a:lnTo>
                  <a:lnTo>
                    <a:pt x="5112496" y="429216"/>
                  </a:lnTo>
                  <a:lnTo>
                    <a:pt x="0" y="429216"/>
                  </a:lnTo>
                  <a:close/>
                </a:path>
              </a:pathLst>
            </a:custGeom>
            <a:solidFill>
              <a:srgbClr val="2A2F70"/>
            </a:solidFill>
          </p:spPr>
        </p:sp>
        <p:sp>
          <p:nvSpPr>
            <p:cNvPr name="TextBox 5" id="5"/>
            <p:cNvSpPr txBox="true"/>
            <p:nvPr/>
          </p:nvSpPr>
          <p:spPr>
            <a:xfrm>
              <a:off x="0" y="-76200"/>
              <a:ext cx="5112497" cy="505416"/>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Predicting Employee Performance</a:t>
              </a:r>
            </a:p>
          </p:txBody>
        </p:sp>
      </p:grpSp>
      <p:sp>
        <p:nvSpPr>
          <p:cNvPr name="Freeform 6" id="6"/>
          <p:cNvSpPr/>
          <p:nvPr/>
        </p:nvSpPr>
        <p:spPr>
          <a:xfrm flipH="false" flipV="false" rot="0">
            <a:off x="1028700" y="3528479"/>
            <a:ext cx="7456937" cy="5729821"/>
          </a:xfrm>
          <a:custGeom>
            <a:avLst/>
            <a:gdLst/>
            <a:ahLst/>
            <a:cxnLst/>
            <a:rect r="r" b="b" t="t" l="l"/>
            <a:pathLst>
              <a:path h="5729821" w="7456937">
                <a:moveTo>
                  <a:pt x="0" y="0"/>
                </a:moveTo>
                <a:lnTo>
                  <a:pt x="7456937" y="0"/>
                </a:lnTo>
                <a:lnTo>
                  <a:pt x="7456937" y="5729821"/>
                </a:lnTo>
                <a:lnTo>
                  <a:pt x="0" y="5729821"/>
                </a:lnTo>
                <a:lnTo>
                  <a:pt x="0" y="0"/>
                </a:lnTo>
                <a:close/>
              </a:path>
            </a:pathLst>
          </a:custGeom>
          <a:blipFill>
            <a:blip r:embed="rId3"/>
            <a:stretch>
              <a:fillRect l="0" t="0" r="0" b="0"/>
            </a:stretch>
          </a:blipFill>
        </p:spPr>
      </p:sp>
      <p:sp>
        <p:nvSpPr>
          <p:cNvPr name="TextBox 7" id="7"/>
          <p:cNvSpPr txBox="true"/>
          <p:nvPr/>
        </p:nvSpPr>
        <p:spPr>
          <a:xfrm rot="0">
            <a:off x="9468359" y="3566326"/>
            <a:ext cx="7790941" cy="4322310"/>
          </a:xfrm>
          <a:prstGeom prst="rect">
            <a:avLst/>
          </a:prstGeom>
        </p:spPr>
        <p:txBody>
          <a:bodyPr anchor="t" rtlCol="false" tIns="0" lIns="0" bIns="0" rIns="0">
            <a:spAutoFit/>
          </a:bodyPr>
          <a:lstStyle/>
          <a:p>
            <a:pPr algn="l" marL="665037" indent="-332519" lvl="1">
              <a:lnSpc>
                <a:spcPts val="4312"/>
              </a:lnSpc>
              <a:buFont typeface="Arial"/>
              <a:buChar char="•"/>
            </a:pPr>
            <a:r>
              <a:rPr lang="en-US" sz="3080">
                <a:solidFill>
                  <a:srgbClr val="000000"/>
                </a:solidFill>
                <a:latin typeface="Open Sans"/>
                <a:ea typeface="Open Sans"/>
                <a:cs typeface="Open Sans"/>
                <a:sym typeface="Open Sans"/>
              </a:rPr>
              <a:t>Confusion Matrix for Performance Rating Prediction shows the accuracy of the Logistic Regression model by displaying true and false predictions for each class.</a:t>
            </a:r>
          </a:p>
          <a:p>
            <a:pPr algn="l">
              <a:lnSpc>
                <a:spcPts val="4312"/>
              </a:lnSpc>
            </a:pPr>
          </a:p>
          <a:p>
            <a:pPr algn="l" marL="665037" indent="-332519" lvl="1">
              <a:lnSpc>
                <a:spcPts val="4312"/>
              </a:lnSpc>
              <a:buFont typeface="Arial"/>
              <a:buChar char="•"/>
            </a:pPr>
            <a:r>
              <a:rPr lang="en-US" sz="3080">
                <a:solidFill>
                  <a:srgbClr val="000000"/>
                </a:solidFill>
                <a:latin typeface="Open Sans"/>
                <a:ea typeface="Open Sans"/>
                <a:cs typeface="Open Sans"/>
                <a:sym typeface="Open Sans"/>
              </a:rPr>
              <a:t>The model achieved an accuracy of [95%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392837" y="-55195"/>
            <a:ext cx="18680837" cy="1568337"/>
            <a:chOff x="0" y="0"/>
            <a:chExt cx="5112497" cy="429216"/>
          </a:xfrm>
        </p:grpSpPr>
        <p:sp>
          <p:nvSpPr>
            <p:cNvPr name="Freeform 4" id="4"/>
            <p:cNvSpPr/>
            <p:nvPr/>
          </p:nvSpPr>
          <p:spPr>
            <a:xfrm flipH="false" flipV="false" rot="0">
              <a:off x="0" y="0"/>
              <a:ext cx="5112496" cy="429216"/>
            </a:xfrm>
            <a:custGeom>
              <a:avLst/>
              <a:gdLst/>
              <a:ahLst/>
              <a:cxnLst/>
              <a:rect r="r" b="b" t="t" l="l"/>
              <a:pathLst>
                <a:path h="429216" w="5112496">
                  <a:moveTo>
                    <a:pt x="0" y="0"/>
                  </a:moveTo>
                  <a:lnTo>
                    <a:pt x="5112496" y="0"/>
                  </a:lnTo>
                  <a:lnTo>
                    <a:pt x="5112496" y="429216"/>
                  </a:lnTo>
                  <a:lnTo>
                    <a:pt x="0" y="429216"/>
                  </a:lnTo>
                  <a:close/>
                </a:path>
              </a:pathLst>
            </a:custGeom>
            <a:solidFill>
              <a:srgbClr val="2A2F70"/>
            </a:solidFill>
          </p:spPr>
        </p:sp>
        <p:sp>
          <p:nvSpPr>
            <p:cNvPr name="TextBox 5" id="5"/>
            <p:cNvSpPr txBox="true"/>
            <p:nvPr/>
          </p:nvSpPr>
          <p:spPr>
            <a:xfrm>
              <a:off x="0" y="-76200"/>
              <a:ext cx="5112497" cy="505416"/>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Age vs Predicted PerformanceRating</a:t>
              </a:r>
            </a:p>
          </p:txBody>
        </p:sp>
      </p:grpSp>
      <p:sp>
        <p:nvSpPr>
          <p:cNvPr name="Freeform 6" id="6"/>
          <p:cNvSpPr/>
          <p:nvPr/>
        </p:nvSpPr>
        <p:spPr>
          <a:xfrm flipH="false" flipV="false" rot="0">
            <a:off x="340566" y="2293239"/>
            <a:ext cx="8607015" cy="6965061"/>
          </a:xfrm>
          <a:custGeom>
            <a:avLst/>
            <a:gdLst/>
            <a:ahLst/>
            <a:cxnLst/>
            <a:rect r="r" b="b" t="t" l="l"/>
            <a:pathLst>
              <a:path h="6965061" w="8607015">
                <a:moveTo>
                  <a:pt x="0" y="0"/>
                </a:moveTo>
                <a:lnTo>
                  <a:pt x="8607015" y="0"/>
                </a:lnTo>
                <a:lnTo>
                  <a:pt x="8607015" y="6965061"/>
                </a:lnTo>
                <a:lnTo>
                  <a:pt x="0" y="6965061"/>
                </a:lnTo>
                <a:lnTo>
                  <a:pt x="0" y="0"/>
                </a:lnTo>
                <a:close/>
              </a:path>
            </a:pathLst>
          </a:custGeom>
          <a:blipFill>
            <a:blip r:embed="rId3"/>
            <a:stretch>
              <a:fillRect l="0" t="0" r="0" b="0"/>
            </a:stretch>
          </a:blipFill>
        </p:spPr>
      </p:sp>
      <p:sp>
        <p:nvSpPr>
          <p:cNvPr name="TextBox 7" id="7"/>
          <p:cNvSpPr txBox="true"/>
          <p:nvPr/>
        </p:nvSpPr>
        <p:spPr>
          <a:xfrm rot="0">
            <a:off x="9468359" y="3566326"/>
            <a:ext cx="7790941" cy="3236460"/>
          </a:xfrm>
          <a:prstGeom prst="rect">
            <a:avLst/>
          </a:prstGeom>
        </p:spPr>
        <p:txBody>
          <a:bodyPr anchor="t" rtlCol="false" tIns="0" lIns="0" bIns="0" rIns="0">
            <a:spAutoFit/>
          </a:bodyPr>
          <a:lstStyle/>
          <a:p>
            <a:pPr algn="l">
              <a:lnSpc>
                <a:spcPts val="4312"/>
              </a:lnSpc>
            </a:pPr>
            <a:r>
              <a:rPr lang="en-US" sz="3080">
                <a:solidFill>
                  <a:srgbClr val="000000"/>
                </a:solidFill>
                <a:latin typeface="Open Sans"/>
                <a:ea typeface="Open Sans"/>
                <a:cs typeface="Open Sans"/>
                <a:sym typeface="Open Sans"/>
              </a:rPr>
              <a:t>This scatter plot displays the correlation between Age and Predicted Performance Rating. The varying colors indicate actual performance outcomes, enabling us to observe the influence of age on predicted performance ratings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0" y="0"/>
            <a:ext cx="18680837" cy="1568337"/>
            <a:chOff x="0" y="0"/>
            <a:chExt cx="5112497" cy="429216"/>
          </a:xfrm>
        </p:grpSpPr>
        <p:sp>
          <p:nvSpPr>
            <p:cNvPr name="Freeform 4" id="4"/>
            <p:cNvSpPr/>
            <p:nvPr/>
          </p:nvSpPr>
          <p:spPr>
            <a:xfrm flipH="false" flipV="false" rot="0">
              <a:off x="0" y="0"/>
              <a:ext cx="5112496" cy="429216"/>
            </a:xfrm>
            <a:custGeom>
              <a:avLst/>
              <a:gdLst/>
              <a:ahLst/>
              <a:cxnLst/>
              <a:rect r="r" b="b" t="t" l="l"/>
              <a:pathLst>
                <a:path h="429216" w="5112496">
                  <a:moveTo>
                    <a:pt x="0" y="0"/>
                  </a:moveTo>
                  <a:lnTo>
                    <a:pt x="5112496" y="0"/>
                  </a:lnTo>
                  <a:lnTo>
                    <a:pt x="5112496" y="429216"/>
                  </a:lnTo>
                  <a:lnTo>
                    <a:pt x="0" y="429216"/>
                  </a:lnTo>
                  <a:close/>
                </a:path>
              </a:pathLst>
            </a:custGeom>
            <a:solidFill>
              <a:srgbClr val="2A2F70"/>
            </a:solidFill>
          </p:spPr>
        </p:sp>
        <p:sp>
          <p:nvSpPr>
            <p:cNvPr name="TextBox 5" id="5"/>
            <p:cNvSpPr txBox="true"/>
            <p:nvPr/>
          </p:nvSpPr>
          <p:spPr>
            <a:xfrm>
              <a:off x="0" y="-76200"/>
              <a:ext cx="5112497" cy="505416"/>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Predicting Feature Importance</a:t>
              </a:r>
            </a:p>
          </p:txBody>
        </p:sp>
      </p:grpSp>
      <p:sp>
        <p:nvSpPr>
          <p:cNvPr name="Freeform 6" id="6"/>
          <p:cNvSpPr/>
          <p:nvPr/>
        </p:nvSpPr>
        <p:spPr>
          <a:xfrm flipH="false" flipV="false" rot="0">
            <a:off x="445421" y="2537406"/>
            <a:ext cx="11301259" cy="6046174"/>
          </a:xfrm>
          <a:custGeom>
            <a:avLst/>
            <a:gdLst/>
            <a:ahLst/>
            <a:cxnLst/>
            <a:rect r="r" b="b" t="t" l="l"/>
            <a:pathLst>
              <a:path h="6046174" w="11301259">
                <a:moveTo>
                  <a:pt x="0" y="0"/>
                </a:moveTo>
                <a:lnTo>
                  <a:pt x="11301259" y="0"/>
                </a:lnTo>
                <a:lnTo>
                  <a:pt x="11301259" y="6046174"/>
                </a:lnTo>
                <a:lnTo>
                  <a:pt x="0" y="6046174"/>
                </a:lnTo>
                <a:lnTo>
                  <a:pt x="0" y="0"/>
                </a:lnTo>
                <a:close/>
              </a:path>
            </a:pathLst>
          </a:custGeom>
          <a:blipFill>
            <a:blip r:embed="rId3"/>
            <a:stretch>
              <a:fillRect l="0" t="0" r="0" b="0"/>
            </a:stretch>
          </a:blipFill>
        </p:spPr>
      </p:sp>
      <p:sp>
        <p:nvSpPr>
          <p:cNvPr name="TextBox 7" id="7"/>
          <p:cNvSpPr txBox="true"/>
          <p:nvPr/>
        </p:nvSpPr>
        <p:spPr>
          <a:xfrm rot="0">
            <a:off x="11746680" y="2470731"/>
            <a:ext cx="6541320" cy="6787569"/>
          </a:xfrm>
          <a:prstGeom prst="rect">
            <a:avLst/>
          </a:prstGeom>
        </p:spPr>
        <p:txBody>
          <a:bodyPr anchor="t" rtlCol="false" tIns="0" lIns="0" bIns="0" rIns="0">
            <a:spAutoFit/>
          </a:bodyPr>
          <a:lstStyle/>
          <a:p>
            <a:pPr algn="l" marL="760591" indent="-380295" lvl="1">
              <a:lnSpc>
                <a:spcPts val="4932"/>
              </a:lnSpc>
              <a:buFont typeface="Arial"/>
              <a:buChar char="•"/>
            </a:pPr>
            <a:r>
              <a:rPr lang="en-US" sz="3522">
                <a:solidFill>
                  <a:srgbClr val="000000"/>
                </a:solidFill>
                <a:latin typeface="Open Sans"/>
                <a:ea typeface="Open Sans"/>
                <a:cs typeface="Open Sans"/>
                <a:sym typeface="Open Sans"/>
              </a:rPr>
              <a:t>Feature Importance Bar Chart shows the significance of features in predicting WorkLifeBalance using a Random Forest Classifier.</a:t>
            </a:r>
          </a:p>
          <a:p>
            <a:pPr algn="l">
              <a:lnSpc>
                <a:spcPts val="4932"/>
              </a:lnSpc>
            </a:pPr>
          </a:p>
          <a:p>
            <a:pPr algn="l" marL="760591" indent="-380295" lvl="1">
              <a:lnSpc>
                <a:spcPts val="4932"/>
              </a:lnSpc>
              <a:buFont typeface="Arial"/>
              <a:buChar char="•"/>
            </a:pPr>
            <a:r>
              <a:rPr lang="en-US" sz="3522">
                <a:solidFill>
                  <a:srgbClr val="000000"/>
                </a:solidFill>
                <a:latin typeface="Open Sans"/>
                <a:ea typeface="Open Sans"/>
                <a:cs typeface="Open Sans"/>
                <a:sym typeface="Open Sans"/>
              </a:rPr>
              <a:t>The model achieved an accuracy of [92%].</a:t>
            </a:r>
          </a:p>
          <a:p>
            <a:pPr algn="l">
              <a:lnSpc>
                <a:spcPts val="4932"/>
              </a:lnSpc>
            </a:pPr>
          </a:p>
          <a:p>
            <a:pPr algn="l">
              <a:lnSpc>
                <a:spcPts val="4932"/>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793052" y="3242783"/>
            <a:ext cx="19874105" cy="3801435"/>
            <a:chOff x="0" y="0"/>
            <a:chExt cx="5439065" cy="1040361"/>
          </a:xfrm>
        </p:grpSpPr>
        <p:sp>
          <p:nvSpPr>
            <p:cNvPr name="Freeform 4" id="4"/>
            <p:cNvSpPr/>
            <p:nvPr/>
          </p:nvSpPr>
          <p:spPr>
            <a:xfrm flipH="false" flipV="false" rot="0">
              <a:off x="0" y="0"/>
              <a:ext cx="5439065" cy="1040361"/>
            </a:xfrm>
            <a:custGeom>
              <a:avLst/>
              <a:gdLst/>
              <a:ahLst/>
              <a:cxnLst/>
              <a:rect r="r" b="b" t="t" l="l"/>
              <a:pathLst>
                <a:path h="1040361" w="5439065">
                  <a:moveTo>
                    <a:pt x="0" y="0"/>
                  </a:moveTo>
                  <a:lnTo>
                    <a:pt x="5439065" y="0"/>
                  </a:lnTo>
                  <a:lnTo>
                    <a:pt x="5439065" y="1040361"/>
                  </a:lnTo>
                  <a:lnTo>
                    <a:pt x="0" y="1040361"/>
                  </a:lnTo>
                  <a:close/>
                </a:path>
              </a:pathLst>
            </a:custGeom>
            <a:solidFill>
              <a:srgbClr val="ECB6A3"/>
            </a:solidFill>
          </p:spPr>
        </p:sp>
        <p:sp>
          <p:nvSpPr>
            <p:cNvPr name="TextBox 5" id="5"/>
            <p:cNvSpPr txBox="true"/>
            <p:nvPr/>
          </p:nvSpPr>
          <p:spPr>
            <a:xfrm>
              <a:off x="0" y="-161925"/>
              <a:ext cx="5439065" cy="1202286"/>
            </a:xfrm>
            <a:prstGeom prst="rect">
              <a:avLst/>
            </a:prstGeom>
          </p:spPr>
          <p:txBody>
            <a:bodyPr anchor="ctr" rtlCol="false" tIns="50800" lIns="50800" bIns="50800" rIns="50800"/>
            <a:lstStyle/>
            <a:p>
              <a:pPr algn="ctr">
                <a:lnSpc>
                  <a:spcPts val="12599"/>
                </a:lnSpc>
              </a:pPr>
              <a:r>
                <a:rPr lang="en-US" sz="8999" b="true">
                  <a:solidFill>
                    <a:srgbClr val="FFFFFF"/>
                  </a:solidFill>
                  <a:latin typeface="Open Sans Bold"/>
                  <a:ea typeface="Open Sans Bold"/>
                  <a:cs typeface="Open Sans Bold"/>
                  <a:sym typeface="Open Sans Bold"/>
                </a:rPr>
                <a:t>Dashboard</a:t>
              </a:r>
            </a:p>
            <a:p>
              <a:pPr algn="ctr">
                <a:lnSpc>
                  <a:spcPts val="6999"/>
                </a:lnSpc>
              </a:pPr>
              <a:r>
                <a:rPr lang="en-US" sz="4999">
                  <a:solidFill>
                    <a:srgbClr val="FFFFFF"/>
                  </a:solidFill>
                  <a:latin typeface="Open Sans"/>
                  <a:ea typeface="Open Sans"/>
                  <a:cs typeface="Open Sans"/>
                  <a:sym typeface="Open Sans"/>
                </a:rPr>
                <a:t>[Tableau]</a:t>
              </a:r>
            </a:p>
          </p:txBody>
        </p:sp>
      </p:grpSp>
      <p:sp>
        <p:nvSpPr>
          <p:cNvPr name="TextBox 6" id="6"/>
          <p:cNvSpPr txBox="true"/>
          <p:nvPr/>
        </p:nvSpPr>
        <p:spPr>
          <a:xfrm rot="0">
            <a:off x="2732108" y="8042783"/>
            <a:ext cx="2373060" cy="1215589"/>
          </a:xfrm>
          <a:prstGeom prst="rect">
            <a:avLst/>
          </a:prstGeom>
        </p:spPr>
        <p:txBody>
          <a:bodyPr anchor="t" rtlCol="false" tIns="0" lIns="0" bIns="0" rIns="0">
            <a:spAutoFit/>
          </a:bodyPr>
          <a:lstStyle/>
          <a:p>
            <a:pPr algn="ctr">
              <a:lnSpc>
                <a:spcPts val="4924"/>
              </a:lnSpc>
              <a:spcBef>
                <a:spcPct val="0"/>
              </a:spcBef>
            </a:pPr>
            <a:r>
              <a:rPr lang="en-US" b="true" sz="3517" i="true">
                <a:solidFill>
                  <a:srgbClr val="2A2631"/>
                </a:solidFill>
                <a:latin typeface="Montserrat Semi-Bold Italics"/>
                <a:ea typeface="Montserrat Semi-Bold Italics"/>
                <a:cs typeface="Montserrat Semi-Bold Italics"/>
                <a:sym typeface="Montserrat Semi-Bold Italics"/>
              </a:rPr>
              <a:t>Employee Overview</a:t>
            </a:r>
          </a:p>
        </p:txBody>
      </p:sp>
      <p:sp>
        <p:nvSpPr>
          <p:cNvPr name="TextBox 7" id="7"/>
          <p:cNvSpPr txBox="true"/>
          <p:nvPr/>
        </p:nvSpPr>
        <p:spPr>
          <a:xfrm rot="0">
            <a:off x="13187400" y="8042783"/>
            <a:ext cx="2373060" cy="1215589"/>
          </a:xfrm>
          <a:prstGeom prst="rect">
            <a:avLst/>
          </a:prstGeom>
        </p:spPr>
        <p:txBody>
          <a:bodyPr anchor="t" rtlCol="false" tIns="0" lIns="0" bIns="0" rIns="0">
            <a:spAutoFit/>
          </a:bodyPr>
          <a:lstStyle/>
          <a:p>
            <a:pPr algn="ctr">
              <a:lnSpc>
                <a:spcPts val="4924"/>
              </a:lnSpc>
            </a:pPr>
            <a:r>
              <a:rPr lang="en-US" b="true" sz="3517" i="true">
                <a:solidFill>
                  <a:srgbClr val="2A2631"/>
                </a:solidFill>
                <a:latin typeface="Montserrat Semi-Bold Italics"/>
                <a:ea typeface="Montserrat Semi-Bold Italics"/>
                <a:cs typeface="Montserrat Semi-Bold Italics"/>
                <a:sym typeface="Montserrat Semi-Bold Italics"/>
              </a:rPr>
              <a:t>Salary </a:t>
            </a:r>
          </a:p>
          <a:p>
            <a:pPr algn="ctr">
              <a:lnSpc>
                <a:spcPts val="4924"/>
              </a:lnSpc>
              <a:spcBef>
                <a:spcPct val="0"/>
              </a:spcBef>
            </a:pPr>
            <a:r>
              <a:rPr lang="en-US" b="true" sz="3517" i="true">
                <a:solidFill>
                  <a:srgbClr val="2A2631"/>
                </a:solidFill>
                <a:latin typeface="Montserrat Semi-Bold Italics"/>
                <a:ea typeface="Montserrat Semi-Bold Italics"/>
                <a:cs typeface="Montserrat Semi-Bold Italics"/>
                <a:sym typeface="Montserrat Semi-Bold Italics"/>
              </a:rPr>
              <a:t>Overview</a:t>
            </a:r>
          </a:p>
        </p:txBody>
      </p:sp>
      <p:grpSp>
        <p:nvGrpSpPr>
          <p:cNvPr name="Group 8" id="8"/>
          <p:cNvGrpSpPr/>
          <p:nvPr/>
        </p:nvGrpSpPr>
        <p:grpSpPr>
          <a:xfrm rot="0">
            <a:off x="-2331218" y="6323577"/>
            <a:ext cx="3838660" cy="1347073"/>
            <a:chOff x="0" y="0"/>
            <a:chExt cx="1050549" cy="368661"/>
          </a:xfrm>
        </p:grpSpPr>
        <p:sp>
          <p:nvSpPr>
            <p:cNvPr name="Freeform 9" id="9"/>
            <p:cNvSpPr/>
            <p:nvPr/>
          </p:nvSpPr>
          <p:spPr>
            <a:xfrm flipH="false" flipV="false" rot="0">
              <a:off x="0" y="0"/>
              <a:ext cx="1050549" cy="368662"/>
            </a:xfrm>
            <a:custGeom>
              <a:avLst/>
              <a:gdLst/>
              <a:ahLst/>
              <a:cxnLst/>
              <a:rect r="r" b="b" t="t" l="l"/>
              <a:pathLst>
                <a:path h="368662" w="1050549">
                  <a:moveTo>
                    <a:pt x="0" y="0"/>
                  </a:moveTo>
                  <a:lnTo>
                    <a:pt x="1050549" y="0"/>
                  </a:lnTo>
                  <a:lnTo>
                    <a:pt x="1050549" y="368662"/>
                  </a:lnTo>
                  <a:lnTo>
                    <a:pt x="0" y="368662"/>
                  </a:lnTo>
                  <a:close/>
                </a:path>
              </a:pathLst>
            </a:custGeom>
            <a:solidFill>
              <a:srgbClr val="306E80"/>
            </a:solidFill>
          </p:spPr>
        </p:sp>
        <p:sp>
          <p:nvSpPr>
            <p:cNvPr name="TextBox 10" id="10"/>
            <p:cNvSpPr txBox="true"/>
            <p:nvPr/>
          </p:nvSpPr>
          <p:spPr>
            <a:xfrm>
              <a:off x="0" y="-38100"/>
              <a:ext cx="1050549" cy="40676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947608" y="2566143"/>
            <a:ext cx="3838660" cy="1353280"/>
            <a:chOff x="0" y="0"/>
            <a:chExt cx="1050549" cy="370360"/>
          </a:xfrm>
        </p:grpSpPr>
        <p:sp>
          <p:nvSpPr>
            <p:cNvPr name="Freeform 12" id="12"/>
            <p:cNvSpPr/>
            <p:nvPr/>
          </p:nvSpPr>
          <p:spPr>
            <a:xfrm flipH="false" flipV="false" rot="0">
              <a:off x="0" y="0"/>
              <a:ext cx="1050549" cy="370360"/>
            </a:xfrm>
            <a:custGeom>
              <a:avLst/>
              <a:gdLst/>
              <a:ahLst/>
              <a:cxnLst/>
              <a:rect r="r" b="b" t="t" l="l"/>
              <a:pathLst>
                <a:path h="370360" w="1050549">
                  <a:moveTo>
                    <a:pt x="0" y="0"/>
                  </a:moveTo>
                  <a:lnTo>
                    <a:pt x="1050549" y="0"/>
                  </a:lnTo>
                  <a:lnTo>
                    <a:pt x="1050549" y="370360"/>
                  </a:lnTo>
                  <a:lnTo>
                    <a:pt x="0" y="370360"/>
                  </a:lnTo>
                  <a:close/>
                </a:path>
              </a:pathLst>
            </a:custGeom>
            <a:solidFill>
              <a:srgbClr val="306E80"/>
            </a:solidFill>
          </p:spPr>
        </p:sp>
        <p:sp>
          <p:nvSpPr>
            <p:cNvPr name="TextBox 13" id="13"/>
            <p:cNvSpPr txBox="true"/>
            <p:nvPr/>
          </p:nvSpPr>
          <p:spPr>
            <a:xfrm>
              <a:off x="0" y="-38100"/>
              <a:ext cx="1050549" cy="40846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7410217" y="8042783"/>
            <a:ext cx="3467565" cy="1215517"/>
          </a:xfrm>
          <a:prstGeom prst="rect">
            <a:avLst/>
          </a:prstGeom>
        </p:spPr>
        <p:txBody>
          <a:bodyPr anchor="t" rtlCol="false" tIns="0" lIns="0" bIns="0" rIns="0">
            <a:spAutoFit/>
          </a:bodyPr>
          <a:lstStyle/>
          <a:p>
            <a:pPr algn="ctr">
              <a:lnSpc>
                <a:spcPts val="4927"/>
              </a:lnSpc>
              <a:spcBef>
                <a:spcPct val="0"/>
              </a:spcBef>
            </a:pPr>
            <a:r>
              <a:rPr lang="en-US" b="true" sz="3519" i="true">
                <a:solidFill>
                  <a:srgbClr val="2A2631"/>
                </a:solidFill>
                <a:latin typeface="Montserrat Semi-Bold Italics"/>
                <a:ea typeface="Montserrat Semi-Bold Italics"/>
                <a:cs typeface="Montserrat Semi-Bold Italics"/>
                <a:sym typeface="Montserrat Semi-Bold Italics"/>
              </a:rPr>
              <a:t>Attrition Overview</a:t>
            </a:r>
            <a:r>
              <a:rPr lang="en-US" b="true" sz="3519" i="true">
                <a:solidFill>
                  <a:srgbClr val="2A2631"/>
                </a:solidFill>
                <a:latin typeface="Montserrat Semi-Bold Italics"/>
                <a:ea typeface="Montserrat Semi-Bold Italics"/>
                <a:cs typeface="Montserrat Semi-Bold Italics"/>
                <a:sym typeface="Montserrat Semi-Bold Italics"/>
              </a:rPr>
              <a:t>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E6F80"/>
        </a:solidFill>
      </p:bgPr>
    </p:bg>
    <p:spTree>
      <p:nvGrpSpPr>
        <p:cNvPr id="1" name=""/>
        <p:cNvGrpSpPr/>
        <p:nvPr/>
      </p:nvGrpSpPr>
      <p:grpSpPr>
        <a:xfrm>
          <a:off x="0" y="0"/>
          <a:ext cx="0" cy="0"/>
          <a:chOff x="0" y="0"/>
          <a:chExt cx="0" cy="0"/>
        </a:xfrm>
      </p:grpSpPr>
      <p:grpSp>
        <p:nvGrpSpPr>
          <p:cNvPr name="Group 2" id="2"/>
          <p:cNvGrpSpPr/>
          <p:nvPr/>
        </p:nvGrpSpPr>
        <p:grpSpPr>
          <a:xfrm rot="0">
            <a:off x="-196419" y="0"/>
            <a:ext cx="18680837" cy="1083895"/>
            <a:chOff x="0" y="0"/>
            <a:chExt cx="5112497" cy="296636"/>
          </a:xfrm>
        </p:grpSpPr>
        <p:sp>
          <p:nvSpPr>
            <p:cNvPr name="Freeform 3" id="3"/>
            <p:cNvSpPr/>
            <p:nvPr/>
          </p:nvSpPr>
          <p:spPr>
            <a:xfrm flipH="false" flipV="false" rot="0">
              <a:off x="0" y="0"/>
              <a:ext cx="5112496" cy="296636"/>
            </a:xfrm>
            <a:custGeom>
              <a:avLst/>
              <a:gdLst/>
              <a:ahLst/>
              <a:cxnLst/>
              <a:rect r="r" b="b" t="t" l="l"/>
              <a:pathLst>
                <a:path h="296636" w="5112496">
                  <a:moveTo>
                    <a:pt x="0" y="0"/>
                  </a:moveTo>
                  <a:lnTo>
                    <a:pt x="5112496" y="0"/>
                  </a:lnTo>
                  <a:lnTo>
                    <a:pt x="5112496" y="296636"/>
                  </a:lnTo>
                  <a:lnTo>
                    <a:pt x="0" y="296636"/>
                  </a:lnTo>
                  <a:close/>
                </a:path>
              </a:pathLst>
            </a:custGeom>
            <a:solidFill>
              <a:srgbClr val="EDB6A3"/>
            </a:solidFill>
          </p:spPr>
        </p:sp>
        <p:sp>
          <p:nvSpPr>
            <p:cNvPr name="TextBox 4" id="4"/>
            <p:cNvSpPr txBox="true"/>
            <p:nvPr/>
          </p:nvSpPr>
          <p:spPr>
            <a:xfrm>
              <a:off x="0" y="-76200"/>
              <a:ext cx="5112497" cy="372836"/>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Employee Overview</a:t>
              </a:r>
            </a:p>
          </p:txBody>
        </p:sp>
      </p:grpSp>
      <p:sp>
        <p:nvSpPr>
          <p:cNvPr name="Freeform 5" id="5"/>
          <p:cNvSpPr/>
          <p:nvPr/>
        </p:nvSpPr>
        <p:spPr>
          <a:xfrm flipH="false" flipV="false" rot="0">
            <a:off x="2036832" y="1083895"/>
            <a:ext cx="14214335" cy="9203105"/>
          </a:xfrm>
          <a:custGeom>
            <a:avLst/>
            <a:gdLst/>
            <a:ahLst/>
            <a:cxnLst/>
            <a:rect r="r" b="b" t="t" l="l"/>
            <a:pathLst>
              <a:path h="9203105" w="14214335">
                <a:moveTo>
                  <a:pt x="0" y="0"/>
                </a:moveTo>
                <a:lnTo>
                  <a:pt x="14214336" y="0"/>
                </a:lnTo>
                <a:lnTo>
                  <a:pt x="14214336" y="9203105"/>
                </a:lnTo>
                <a:lnTo>
                  <a:pt x="0" y="9203105"/>
                </a:lnTo>
                <a:lnTo>
                  <a:pt x="0" y="0"/>
                </a:lnTo>
                <a:close/>
              </a:path>
            </a:pathLst>
          </a:custGeom>
          <a:blipFill>
            <a:blip r:embed="rId2"/>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grpSp>
        <p:nvGrpSpPr>
          <p:cNvPr name="Group 2" id="2"/>
          <p:cNvGrpSpPr/>
          <p:nvPr/>
        </p:nvGrpSpPr>
        <p:grpSpPr>
          <a:xfrm rot="0">
            <a:off x="-392837" y="-55195"/>
            <a:ext cx="18680837" cy="1005017"/>
            <a:chOff x="0" y="0"/>
            <a:chExt cx="5112497" cy="275049"/>
          </a:xfrm>
        </p:grpSpPr>
        <p:sp>
          <p:nvSpPr>
            <p:cNvPr name="Freeform 3" id="3"/>
            <p:cNvSpPr/>
            <p:nvPr/>
          </p:nvSpPr>
          <p:spPr>
            <a:xfrm flipH="false" flipV="false" rot="0">
              <a:off x="0" y="0"/>
              <a:ext cx="5112496" cy="275049"/>
            </a:xfrm>
            <a:custGeom>
              <a:avLst/>
              <a:gdLst/>
              <a:ahLst/>
              <a:cxnLst/>
              <a:rect r="r" b="b" t="t" l="l"/>
              <a:pathLst>
                <a:path h="275049" w="5112496">
                  <a:moveTo>
                    <a:pt x="0" y="0"/>
                  </a:moveTo>
                  <a:lnTo>
                    <a:pt x="5112496" y="0"/>
                  </a:lnTo>
                  <a:lnTo>
                    <a:pt x="5112496" y="275049"/>
                  </a:lnTo>
                  <a:lnTo>
                    <a:pt x="0" y="275049"/>
                  </a:lnTo>
                  <a:close/>
                </a:path>
              </a:pathLst>
            </a:custGeom>
            <a:solidFill>
              <a:srgbClr val="ECB6A3"/>
            </a:solidFill>
          </p:spPr>
        </p:sp>
        <p:sp>
          <p:nvSpPr>
            <p:cNvPr name="TextBox 4" id="4"/>
            <p:cNvSpPr txBox="true"/>
            <p:nvPr/>
          </p:nvSpPr>
          <p:spPr>
            <a:xfrm>
              <a:off x="0" y="-76200"/>
              <a:ext cx="5112497" cy="351249"/>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Attrition Overview </a:t>
              </a:r>
            </a:p>
          </p:txBody>
        </p:sp>
      </p:grpSp>
      <p:sp>
        <p:nvSpPr>
          <p:cNvPr name="Freeform 5" id="5"/>
          <p:cNvSpPr/>
          <p:nvPr/>
        </p:nvSpPr>
        <p:spPr>
          <a:xfrm flipH="false" flipV="false" rot="0">
            <a:off x="1748321" y="949822"/>
            <a:ext cx="14398521" cy="9337178"/>
          </a:xfrm>
          <a:custGeom>
            <a:avLst/>
            <a:gdLst/>
            <a:ahLst/>
            <a:cxnLst/>
            <a:rect r="r" b="b" t="t" l="l"/>
            <a:pathLst>
              <a:path h="9337178" w="14398521">
                <a:moveTo>
                  <a:pt x="0" y="0"/>
                </a:moveTo>
                <a:lnTo>
                  <a:pt x="14398521" y="0"/>
                </a:lnTo>
                <a:lnTo>
                  <a:pt x="14398521" y="9337178"/>
                </a:lnTo>
                <a:lnTo>
                  <a:pt x="0" y="9337178"/>
                </a:lnTo>
                <a:lnTo>
                  <a:pt x="0" y="0"/>
                </a:lnTo>
                <a:close/>
              </a:path>
            </a:pathLst>
          </a:custGeom>
          <a:blipFill>
            <a:blip r:embed="rId2"/>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grpSp>
        <p:nvGrpSpPr>
          <p:cNvPr name="Group 2" id="2"/>
          <p:cNvGrpSpPr/>
          <p:nvPr/>
        </p:nvGrpSpPr>
        <p:grpSpPr>
          <a:xfrm rot="0">
            <a:off x="-392837" y="-55195"/>
            <a:ext cx="18680837" cy="1083895"/>
            <a:chOff x="0" y="0"/>
            <a:chExt cx="5112497" cy="296636"/>
          </a:xfrm>
        </p:grpSpPr>
        <p:sp>
          <p:nvSpPr>
            <p:cNvPr name="Freeform 3" id="3"/>
            <p:cNvSpPr/>
            <p:nvPr/>
          </p:nvSpPr>
          <p:spPr>
            <a:xfrm flipH="false" flipV="false" rot="0">
              <a:off x="0" y="0"/>
              <a:ext cx="5112496" cy="296636"/>
            </a:xfrm>
            <a:custGeom>
              <a:avLst/>
              <a:gdLst/>
              <a:ahLst/>
              <a:cxnLst/>
              <a:rect r="r" b="b" t="t" l="l"/>
              <a:pathLst>
                <a:path h="296636" w="5112496">
                  <a:moveTo>
                    <a:pt x="0" y="0"/>
                  </a:moveTo>
                  <a:lnTo>
                    <a:pt x="5112496" y="0"/>
                  </a:lnTo>
                  <a:lnTo>
                    <a:pt x="5112496" y="296636"/>
                  </a:lnTo>
                  <a:lnTo>
                    <a:pt x="0" y="296636"/>
                  </a:lnTo>
                  <a:close/>
                </a:path>
              </a:pathLst>
            </a:custGeom>
            <a:solidFill>
              <a:srgbClr val="ECB6A3"/>
            </a:solidFill>
          </p:spPr>
        </p:sp>
        <p:sp>
          <p:nvSpPr>
            <p:cNvPr name="TextBox 4" id="4"/>
            <p:cNvSpPr txBox="true"/>
            <p:nvPr/>
          </p:nvSpPr>
          <p:spPr>
            <a:xfrm>
              <a:off x="0" y="-76200"/>
              <a:ext cx="5112497" cy="372836"/>
            </a:xfrm>
            <a:prstGeom prst="rect">
              <a:avLst/>
            </a:prstGeom>
          </p:spPr>
          <p:txBody>
            <a:bodyPr anchor="ctr" rtlCol="false" tIns="50800" lIns="50800" bIns="50800" rIns="50800"/>
            <a:lstStyle/>
            <a:p>
              <a:pPr algn="ctr">
                <a:lnSpc>
                  <a:spcPts val="6299"/>
                </a:lnSpc>
              </a:pPr>
              <a:r>
                <a:rPr lang="en-US" b="true" sz="4499">
                  <a:solidFill>
                    <a:srgbClr val="FFFFFF"/>
                  </a:solidFill>
                  <a:latin typeface="Open Sans Bold"/>
                  <a:ea typeface="Open Sans Bold"/>
                  <a:cs typeface="Open Sans Bold"/>
                  <a:sym typeface="Open Sans Bold"/>
                </a:rPr>
                <a:t>Salary Overview</a:t>
              </a:r>
            </a:p>
          </p:txBody>
        </p:sp>
      </p:grpSp>
      <p:sp>
        <p:nvSpPr>
          <p:cNvPr name="Freeform 5" id="5"/>
          <p:cNvSpPr/>
          <p:nvPr/>
        </p:nvSpPr>
        <p:spPr>
          <a:xfrm flipH="false" flipV="false" rot="0">
            <a:off x="1837353" y="1028700"/>
            <a:ext cx="14220456" cy="9258300"/>
          </a:xfrm>
          <a:custGeom>
            <a:avLst/>
            <a:gdLst/>
            <a:ahLst/>
            <a:cxnLst/>
            <a:rect r="r" b="b" t="t" l="l"/>
            <a:pathLst>
              <a:path h="9258300" w="14220456">
                <a:moveTo>
                  <a:pt x="0" y="0"/>
                </a:moveTo>
                <a:lnTo>
                  <a:pt x="14220456" y="0"/>
                </a:lnTo>
                <a:lnTo>
                  <a:pt x="14220456" y="9258300"/>
                </a:lnTo>
                <a:lnTo>
                  <a:pt x="0" y="9258300"/>
                </a:lnTo>
                <a:lnTo>
                  <a:pt x="0" y="0"/>
                </a:lnTo>
                <a:close/>
              </a:path>
            </a:pathLst>
          </a:custGeom>
          <a:blipFill>
            <a:blip r:embed="rId2"/>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grpSp>
        <p:nvGrpSpPr>
          <p:cNvPr name="Group 2" id="2"/>
          <p:cNvGrpSpPr/>
          <p:nvPr/>
        </p:nvGrpSpPr>
        <p:grpSpPr>
          <a:xfrm rot="0">
            <a:off x="10019051" y="5175925"/>
            <a:ext cx="6541308" cy="3747362"/>
            <a:chOff x="0" y="0"/>
            <a:chExt cx="1722814" cy="986959"/>
          </a:xfrm>
        </p:grpSpPr>
        <p:sp>
          <p:nvSpPr>
            <p:cNvPr name="Freeform 3" id="3"/>
            <p:cNvSpPr/>
            <p:nvPr/>
          </p:nvSpPr>
          <p:spPr>
            <a:xfrm flipH="false" flipV="false" rot="0">
              <a:off x="0" y="0"/>
              <a:ext cx="1722814" cy="986959"/>
            </a:xfrm>
            <a:custGeom>
              <a:avLst/>
              <a:gdLst/>
              <a:ahLst/>
              <a:cxnLst/>
              <a:rect r="r" b="b" t="t" l="l"/>
              <a:pathLst>
                <a:path h="986959" w="1722814">
                  <a:moveTo>
                    <a:pt x="0" y="0"/>
                  </a:moveTo>
                  <a:lnTo>
                    <a:pt x="1722814" y="0"/>
                  </a:lnTo>
                  <a:lnTo>
                    <a:pt x="1722814" y="986959"/>
                  </a:lnTo>
                  <a:lnTo>
                    <a:pt x="0" y="986959"/>
                  </a:lnTo>
                  <a:close/>
                </a:path>
              </a:pathLst>
            </a:custGeom>
            <a:solidFill>
              <a:srgbClr val="ECB6A3"/>
            </a:solidFill>
          </p:spPr>
        </p:sp>
        <p:sp>
          <p:nvSpPr>
            <p:cNvPr name="TextBox 4" id="4"/>
            <p:cNvSpPr txBox="true"/>
            <p:nvPr/>
          </p:nvSpPr>
          <p:spPr>
            <a:xfrm>
              <a:off x="0" y="19050"/>
              <a:ext cx="1722814" cy="967909"/>
            </a:xfrm>
            <a:prstGeom prst="rect">
              <a:avLst/>
            </a:prstGeom>
          </p:spPr>
          <p:txBody>
            <a:bodyPr anchor="ctr" rtlCol="false" tIns="50800" lIns="50800" bIns="50800" rIns="50800"/>
            <a:lstStyle/>
            <a:p>
              <a:pPr algn="ctr">
                <a:lnSpc>
                  <a:spcPts val="1869"/>
                </a:lnSpc>
              </a:pPr>
            </a:p>
          </p:txBody>
        </p:sp>
      </p:grpSp>
      <p:sp>
        <p:nvSpPr>
          <p:cNvPr name="Freeform 5" id="5"/>
          <p:cNvSpPr/>
          <p:nvPr/>
        </p:nvSpPr>
        <p:spPr>
          <a:xfrm flipH="false" flipV="false" rot="0">
            <a:off x="10607866" y="3851393"/>
            <a:ext cx="6379326" cy="4481264"/>
          </a:xfrm>
          <a:custGeom>
            <a:avLst/>
            <a:gdLst/>
            <a:ahLst/>
            <a:cxnLst/>
            <a:rect r="r" b="b" t="t" l="l"/>
            <a:pathLst>
              <a:path h="4481264" w="6379326">
                <a:moveTo>
                  <a:pt x="0" y="0"/>
                </a:moveTo>
                <a:lnTo>
                  <a:pt x="6379326" y="0"/>
                </a:lnTo>
                <a:lnTo>
                  <a:pt x="6379326" y="4481264"/>
                </a:lnTo>
                <a:lnTo>
                  <a:pt x="0" y="4481264"/>
                </a:lnTo>
                <a:lnTo>
                  <a:pt x="0" y="0"/>
                </a:lnTo>
                <a:close/>
              </a:path>
            </a:pathLst>
          </a:custGeom>
          <a:blipFill>
            <a:blip r:embed="rId2"/>
            <a:stretch>
              <a:fillRect l="-2685" t="0" r="-2685" b="0"/>
            </a:stretch>
          </a:blipFill>
        </p:spPr>
      </p:sp>
      <p:sp>
        <p:nvSpPr>
          <p:cNvPr name="TextBox 6" id="6"/>
          <p:cNvSpPr txBox="true"/>
          <p:nvPr/>
        </p:nvSpPr>
        <p:spPr>
          <a:xfrm rot="0">
            <a:off x="1788843" y="3513176"/>
            <a:ext cx="8080726" cy="867558"/>
          </a:xfrm>
          <a:prstGeom prst="rect">
            <a:avLst/>
          </a:prstGeom>
        </p:spPr>
        <p:txBody>
          <a:bodyPr anchor="t" rtlCol="false" tIns="0" lIns="0" bIns="0" rIns="0">
            <a:spAutoFit/>
          </a:bodyPr>
          <a:lstStyle/>
          <a:p>
            <a:pPr algn="just" marL="765612" indent="-382806" lvl="1">
              <a:lnSpc>
                <a:spcPts val="7624"/>
              </a:lnSpc>
              <a:buFont typeface="Arial"/>
              <a:buChar char="•"/>
            </a:pPr>
            <a:r>
              <a:rPr lang="en-US" sz="3546">
                <a:solidFill>
                  <a:srgbClr val="FFFFFF"/>
                </a:solidFill>
                <a:latin typeface="Mardoto"/>
                <a:ea typeface="Mardoto"/>
                <a:cs typeface="Mardoto"/>
                <a:sym typeface="Mardoto"/>
              </a:rPr>
              <a:t>Enhance Work-Life Balance</a:t>
            </a:r>
          </a:p>
        </p:txBody>
      </p:sp>
      <p:sp>
        <p:nvSpPr>
          <p:cNvPr name="TextBox 7" id="7"/>
          <p:cNvSpPr txBox="true"/>
          <p:nvPr/>
        </p:nvSpPr>
        <p:spPr>
          <a:xfrm rot="0">
            <a:off x="1788843" y="5949993"/>
            <a:ext cx="8080726" cy="867558"/>
          </a:xfrm>
          <a:prstGeom prst="rect">
            <a:avLst/>
          </a:prstGeom>
        </p:spPr>
        <p:txBody>
          <a:bodyPr anchor="t" rtlCol="false" tIns="0" lIns="0" bIns="0" rIns="0">
            <a:spAutoFit/>
          </a:bodyPr>
          <a:lstStyle/>
          <a:p>
            <a:pPr algn="just" marL="765612" indent="-382806" lvl="1">
              <a:lnSpc>
                <a:spcPts val="7624"/>
              </a:lnSpc>
              <a:buFont typeface="Arial"/>
              <a:buChar char="•"/>
            </a:pPr>
            <a:r>
              <a:rPr lang="en-US" sz="3546">
                <a:solidFill>
                  <a:srgbClr val="FFFFFF"/>
                </a:solidFill>
                <a:latin typeface="Mardoto"/>
                <a:ea typeface="Mardoto"/>
                <a:cs typeface="Mardoto"/>
                <a:sym typeface="Mardoto"/>
              </a:rPr>
              <a:t>Recognition and Reward Initiatives</a:t>
            </a:r>
          </a:p>
        </p:txBody>
      </p:sp>
      <p:sp>
        <p:nvSpPr>
          <p:cNvPr name="Freeform 8" id="8"/>
          <p:cNvSpPr/>
          <p:nvPr/>
        </p:nvSpPr>
        <p:spPr>
          <a:xfrm flipH="false" flipV="true" rot="-10800000">
            <a:off x="15935464" y="-1391424"/>
            <a:ext cx="3150917" cy="6008725"/>
          </a:xfrm>
          <a:custGeom>
            <a:avLst/>
            <a:gdLst/>
            <a:ahLst/>
            <a:cxnLst/>
            <a:rect r="r" b="b" t="t" l="l"/>
            <a:pathLst>
              <a:path h="6008725" w="3150917">
                <a:moveTo>
                  <a:pt x="0" y="6008726"/>
                </a:moveTo>
                <a:lnTo>
                  <a:pt x="3150917" y="6008726"/>
                </a:lnTo>
                <a:lnTo>
                  <a:pt x="3150917" y="0"/>
                </a:lnTo>
                <a:lnTo>
                  <a:pt x="0" y="0"/>
                </a:lnTo>
                <a:lnTo>
                  <a:pt x="0" y="6008726"/>
                </a:lnTo>
                <a:close/>
              </a:path>
            </a:pathLst>
          </a:custGeom>
          <a:blipFill>
            <a:blip r:embed="rId3"/>
            <a:stretch>
              <a:fillRect l="-764376" t="-10648" r="-242807" b="-72239"/>
            </a:stretch>
          </a:blipFill>
        </p:spPr>
      </p:sp>
      <p:sp>
        <p:nvSpPr>
          <p:cNvPr name="TextBox 9" id="9"/>
          <p:cNvSpPr txBox="true"/>
          <p:nvPr/>
        </p:nvSpPr>
        <p:spPr>
          <a:xfrm rot="0">
            <a:off x="1788843" y="8381217"/>
            <a:ext cx="8080726" cy="867558"/>
          </a:xfrm>
          <a:prstGeom prst="rect">
            <a:avLst/>
          </a:prstGeom>
        </p:spPr>
        <p:txBody>
          <a:bodyPr anchor="t" rtlCol="false" tIns="0" lIns="0" bIns="0" rIns="0">
            <a:spAutoFit/>
          </a:bodyPr>
          <a:lstStyle/>
          <a:p>
            <a:pPr algn="just" marL="765612" indent="-382806" lvl="1">
              <a:lnSpc>
                <a:spcPts val="7624"/>
              </a:lnSpc>
              <a:buFont typeface="Arial"/>
              <a:buChar char="•"/>
            </a:pPr>
            <a:r>
              <a:rPr lang="en-US" sz="3546">
                <a:solidFill>
                  <a:srgbClr val="FFFFFF"/>
                </a:solidFill>
                <a:latin typeface="Mardoto"/>
                <a:ea typeface="Mardoto"/>
                <a:cs typeface="Mardoto"/>
                <a:sym typeface="Mardoto"/>
              </a:rPr>
              <a:t>Monitor Workload</a:t>
            </a:r>
          </a:p>
        </p:txBody>
      </p:sp>
      <p:sp>
        <p:nvSpPr>
          <p:cNvPr name="TextBox 10" id="10"/>
          <p:cNvSpPr txBox="true"/>
          <p:nvPr/>
        </p:nvSpPr>
        <p:spPr>
          <a:xfrm rot="0">
            <a:off x="1788843" y="4326381"/>
            <a:ext cx="8080726" cy="867558"/>
          </a:xfrm>
          <a:prstGeom prst="rect">
            <a:avLst/>
          </a:prstGeom>
        </p:spPr>
        <p:txBody>
          <a:bodyPr anchor="t" rtlCol="false" tIns="0" lIns="0" bIns="0" rIns="0">
            <a:spAutoFit/>
          </a:bodyPr>
          <a:lstStyle/>
          <a:p>
            <a:pPr algn="just" marL="765612" indent="-382806" lvl="1">
              <a:lnSpc>
                <a:spcPts val="7624"/>
              </a:lnSpc>
              <a:buFont typeface="Arial"/>
              <a:buChar char="•"/>
            </a:pPr>
            <a:r>
              <a:rPr lang="en-US" sz="3546">
                <a:solidFill>
                  <a:srgbClr val="FFFFFF"/>
                </a:solidFill>
                <a:latin typeface="Mardoto"/>
                <a:ea typeface="Mardoto"/>
                <a:cs typeface="Mardoto"/>
                <a:sym typeface="Mardoto"/>
              </a:rPr>
              <a:t>Career Development Programs</a:t>
            </a:r>
          </a:p>
        </p:txBody>
      </p:sp>
      <p:sp>
        <p:nvSpPr>
          <p:cNvPr name="TextBox 11" id="11"/>
          <p:cNvSpPr txBox="true"/>
          <p:nvPr/>
        </p:nvSpPr>
        <p:spPr>
          <a:xfrm rot="0">
            <a:off x="1788843" y="5139585"/>
            <a:ext cx="8080726" cy="867558"/>
          </a:xfrm>
          <a:prstGeom prst="rect">
            <a:avLst/>
          </a:prstGeom>
        </p:spPr>
        <p:txBody>
          <a:bodyPr anchor="t" rtlCol="false" tIns="0" lIns="0" bIns="0" rIns="0">
            <a:spAutoFit/>
          </a:bodyPr>
          <a:lstStyle/>
          <a:p>
            <a:pPr algn="just" marL="765612" indent="-382806" lvl="1">
              <a:lnSpc>
                <a:spcPts val="7624"/>
              </a:lnSpc>
              <a:buFont typeface="Arial"/>
              <a:buChar char="•"/>
            </a:pPr>
            <a:r>
              <a:rPr lang="en-US" sz="3546">
                <a:solidFill>
                  <a:srgbClr val="FFFFFF"/>
                </a:solidFill>
                <a:latin typeface="Mardoto"/>
                <a:ea typeface="Mardoto"/>
                <a:cs typeface="Mardoto"/>
                <a:sym typeface="Mardoto"/>
              </a:rPr>
              <a:t>Regular Feedback Mechanisms</a:t>
            </a:r>
          </a:p>
        </p:txBody>
      </p:sp>
      <p:sp>
        <p:nvSpPr>
          <p:cNvPr name="TextBox 12" id="12"/>
          <p:cNvSpPr txBox="true"/>
          <p:nvPr/>
        </p:nvSpPr>
        <p:spPr>
          <a:xfrm rot="0">
            <a:off x="1788843" y="6760401"/>
            <a:ext cx="8080726" cy="867558"/>
          </a:xfrm>
          <a:prstGeom prst="rect">
            <a:avLst/>
          </a:prstGeom>
        </p:spPr>
        <p:txBody>
          <a:bodyPr anchor="t" rtlCol="false" tIns="0" lIns="0" bIns="0" rIns="0">
            <a:spAutoFit/>
          </a:bodyPr>
          <a:lstStyle/>
          <a:p>
            <a:pPr algn="just" marL="765612" indent="-382806" lvl="1">
              <a:lnSpc>
                <a:spcPts val="7624"/>
              </a:lnSpc>
              <a:buFont typeface="Arial"/>
              <a:buChar char="•"/>
            </a:pPr>
            <a:r>
              <a:rPr lang="en-US" sz="3546">
                <a:solidFill>
                  <a:srgbClr val="FFFFFF"/>
                </a:solidFill>
                <a:latin typeface="Mardoto"/>
                <a:ea typeface="Mardoto"/>
                <a:cs typeface="Mardoto"/>
                <a:sym typeface="Mardoto"/>
              </a:rPr>
              <a:t>Focus on Exit Interviews</a:t>
            </a:r>
          </a:p>
        </p:txBody>
      </p:sp>
      <p:sp>
        <p:nvSpPr>
          <p:cNvPr name="TextBox 13" id="13"/>
          <p:cNvSpPr txBox="true"/>
          <p:nvPr/>
        </p:nvSpPr>
        <p:spPr>
          <a:xfrm rot="0">
            <a:off x="1788843" y="7570809"/>
            <a:ext cx="8080726" cy="867558"/>
          </a:xfrm>
          <a:prstGeom prst="rect">
            <a:avLst/>
          </a:prstGeom>
        </p:spPr>
        <p:txBody>
          <a:bodyPr anchor="t" rtlCol="false" tIns="0" lIns="0" bIns="0" rIns="0">
            <a:spAutoFit/>
          </a:bodyPr>
          <a:lstStyle/>
          <a:p>
            <a:pPr algn="just" marL="765612" indent="-382806" lvl="1">
              <a:lnSpc>
                <a:spcPts val="7624"/>
              </a:lnSpc>
              <a:buFont typeface="Arial"/>
              <a:buChar char="•"/>
            </a:pPr>
            <a:r>
              <a:rPr lang="en-US" sz="3546">
                <a:solidFill>
                  <a:srgbClr val="FFFFFF"/>
                </a:solidFill>
                <a:latin typeface="Mardoto"/>
                <a:ea typeface="Mardoto"/>
                <a:cs typeface="Mardoto"/>
                <a:sym typeface="Mardoto"/>
              </a:rPr>
              <a:t>Salary Adjustments</a:t>
            </a:r>
          </a:p>
        </p:txBody>
      </p:sp>
      <p:grpSp>
        <p:nvGrpSpPr>
          <p:cNvPr name="Group 14" id="14"/>
          <p:cNvGrpSpPr/>
          <p:nvPr/>
        </p:nvGrpSpPr>
        <p:grpSpPr>
          <a:xfrm rot="0">
            <a:off x="0" y="1751977"/>
            <a:ext cx="11575691" cy="1303999"/>
            <a:chOff x="0" y="0"/>
            <a:chExt cx="3048742" cy="343440"/>
          </a:xfrm>
        </p:grpSpPr>
        <p:sp>
          <p:nvSpPr>
            <p:cNvPr name="Freeform 15" id="15"/>
            <p:cNvSpPr/>
            <p:nvPr/>
          </p:nvSpPr>
          <p:spPr>
            <a:xfrm flipH="false" flipV="false" rot="0">
              <a:off x="0" y="0"/>
              <a:ext cx="3048742" cy="343440"/>
            </a:xfrm>
            <a:custGeom>
              <a:avLst/>
              <a:gdLst/>
              <a:ahLst/>
              <a:cxnLst/>
              <a:rect r="r" b="b" t="t" l="l"/>
              <a:pathLst>
                <a:path h="343440" w="3048742">
                  <a:moveTo>
                    <a:pt x="0" y="0"/>
                  </a:moveTo>
                  <a:lnTo>
                    <a:pt x="3048742" y="0"/>
                  </a:lnTo>
                  <a:lnTo>
                    <a:pt x="3048742" y="343440"/>
                  </a:lnTo>
                  <a:lnTo>
                    <a:pt x="0" y="343440"/>
                  </a:lnTo>
                  <a:close/>
                </a:path>
              </a:pathLst>
            </a:custGeom>
            <a:solidFill>
              <a:srgbClr val="ECB6A3"/>
            </a:solidFill>
          </p:spPr>
        </p:sp>
        <p:sp>
          <p:nvSpPr>
            <p:cNvPr name="TextBox 16" id="16"/>
            <p:cNvSpPr txBox="true"/>
            <p:nvPr/>
          </p:nvSpPr>
          <p:spPr>
            <a:xfrm>
              <a:off x="0" y="19050"/>
              <a:ext cx="3048742" cy="324390"/>
            </a:xfrm>
            <a:prstGeom prst="rect">
              <a:avLst/>
            </a:prstGeom>
          </p:spPr>
          <p:txBody>
            <a:bodyPr anchor="ctr" rtlCol="false" tIns="50800" lIns="50800" bIns="50800" rIns="50800"/>
            <a:lstStyle/>
            <a:p>
              <a:pPr algn="ctr">
                <a:lnSpc>
                  <a:spcPts val="1869"/>
                </a:lnSpc>
              </a:pPr>
            </a:p>
          </p:txBody>
        </p:sp>
      </p:grpSp>
      <p:sp>
        <p:nvSpPr>
          <p:cNvPr name="TextBox 17" id="17"/>
          <p:cNvSpPr txBox="true"/>
          <p:nvPr/>
        </p:nvSpPr>
        <p:spPr>
          <a:xfrm rot="0">
            <a:off x="670253" y="1768659"/>
            <a:ext cx="14988799" cy="1137285"/>
          </a:xfrm>
          <a:prstGeom prst="rect">
            <a:avLst/>
          </a:prstGeom>
        </p:spPr>
        <p:txBody>
          <a:bodyPr anchor="t" rtlCol="false" tIns="0" lIns="0" bIns="0" rIns="0">
            <a:spAutoFit/>
          </a:bodyPr>
          <a:lstStyle/>
          <a:p>
            <a:pPr algn="l">
              <a:lnSpc>
                <a:spcPts val="9240"/>
              </a:lnSpc>
            </a:pPr>
            <a:r>
              <a:rPr lang="en-US" sz="6600" b="true">
                <a:solidFill>
                  <a:srgbClr val="FFFFFF"/>
                </a:solidFill>
                <a:latin typeface="Mardoto Heavy"/>
                <a:ea typeface="Mardoto Heavy"/>
                <a:cs typeface="Mardoto Heavy"/>
                <a:sym typeface="Mardoto Heavy"/>
              </a:rPr>
              <a:t>strategic Recommendations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sp>
        <p:nvSpPr>
          <p:cNvPr name="Freeform 2" id="2"/>
          <p:cNvSpPr/>
          <p:nvPr/>
        </p:nvSpPr>
        <p:spPr>
          <a:xfrm flipH="true" flipV="false" rot="0">
            <a:off x="-1532774" y="5477712"/>
            <a:ext cx="3419644" cy="6571588"/>
          </a:xfrm>
          <a:custGeom>
            <a:avLst/>
            <a:gdLst/>
            <a:ahLst/>
            <a:cxnLst/>
            <a:rect r="r" b="b" t="t" l="l"/>
            <a:pathLst>
              <a:path h="6571588" w="3419644">
                <a:moveTo>
                  <a:pt x="3419643" y="0"/>
                </a:moveTo>
                <a:lnTo>
                  <a:pt x="0" y="0"/>
                </a:lnTo>
                <a:lnTo>
                  <a:pt x="0" y="6571588"/>
                </a:lnTo>
                <a:lnTo>
                  <a:pt x="3419643" y="6571588"/>
                </a:lnTo>
                <a:lnTo>
                  <a:pt x="3419643" y="0"/>
                </a:lnTo>
                <a:close/>
              </a:path>
            </a:pathLst>
          </a:custGeom>
          <a:blipFill>
            <a:blip r:embed="rId2"/>
            <a:stretch>
              <a:fillRect l="0" t="0" r="0" b="0"/>
            </a:stretch>
          </a:blipFill>
        </p:spPr>
      </p:sp>
      <p:sp>
        <p:nvSpPr>
          <p:cNvPr name="TextBox 3" id="3"/>
          <p:cNvSpPr txBox="true"/>
          <p:nvPr/>
        </p:nvSpPr>
        <p:spPr>
          <a:xfrm rot="0">
            <a:off x="2605626" y="3082297"/>
            <a:ext cx="6609799" cy="581025"/>
          </a:xfrm>
          <a:prstGeom prst="rect">
            <a:avLst/>
          </a:prstGeom>
        </p:spPr>
        <p:txBody>
          <a:bodyPr anchor="t" rtlCol="false" tIns="0" lIns="0" bIns="0" rIns="0">
            <a:spAutoFit/>
          </a:bodyPr>
          <a:lstStyle/>
          <a:p>
            <a:pPr algn="l" marL="0" indent="0" lvl="0">
              <a:lnSpc>
                <a:spcPts val="4500"/>
              </a:lnSpc>
              <a:spcBef>
                <a:spcPct val="0"/>
              </a:spcBef>
            </a:pPr>
            <a:r>
              <a:rPr lang="en-US" b="true" sz="3750">
                <a:solidFill>
                  <a:srgbClr val="FFFFFF"/>
                </a:solidFill>
                <a:latin typeface="Mardoto Heavy"/>
                <a:ea typeface="Mardoto Heavy"/>
                <a:cs typeface="Mardoto Heavy"/>
                <a:sym typeface="Mardoto Heavy"/>
              </a:rPr>
              <a:t>Enhance Work-Life Balance</a:t>
            </a:r>
          </a:p>
        </p:txBody>
      </p:sp>
      <p:sp>
        <p:nvSpPr>
          <p:cNvPr name="TextBox 4" id="4"/>
          <p:cNvSpPr txBox="true"/>
          <p:nvPr/>
        </p:nvSpPr>
        <p:spPr>
          <a:xfrm rot="0">
            <a:off x="2605626" y="4373236"/>
            <a:ext cx="5010284" cy="2785956"/>
          </a:xfrm>
          <a:prstGeom prst="rect">
            <a:avLst/>
          </a:prstGeom>
        </p:spPr>
        <p:txBody>
          <a:bodyPr anchor="t" rtlCol="false" tIns="0" lIns="0" bIns="0" rIns="0">
            <a:spAutoFit/>
          </a:bodyPr>
          <a:lstStyle/>
          <a:p>
            <a:pPr algn="l">
              <a:lnSpc>
                <a:spcPts val="4468"/>
              </a:lnSpc>
            </a:pPr>
            <a:r>
              <a:rPr lang="en-US" sz="3191">
                <a:solidFill>
                  <a:srgbClr val="FFFFFF"/>
                </a:solidFill>
                <a:latin typeface="Clear Sans"/>
                <a:ea typeface="Clear Sans"/>
                <a:cs typeface="Clear Sans"/>
                <a:sym typeface="Clear Sans"/>
              </a:rPr>
              <a:t>Flexible work schedules and remote options reduce employee stress, improve work-life balance, and boost job satisfaction.</a:t>
            </a:r>
          </a:p>
        </p:txBody>
      </p:sp>
      <p:sp>
        <p:nvSpPr>
          <p:cNvPr name="AutoShape 5" id="5"/>
          <p:cNvSpPr/>
          <p:nvPr/>
        </p:nvSpPr>
        <p:spPr>
          <a:xfrm>
            <a:off x="2615623" y="4039560"/>
            <a:ext cx="5883952" cy="0"/>
          </a:xfrm>
          <a:prstGeom prst="line">
            <a:avLst/>
          </a:prstGeom>
          <a:ln cap="flat" w="123825">
            <a:solidFill>
              <a:srgbClr val="ECB6A3"/>
            </a:solidFill>
            <a:prstDash val="solid"/>
            <a:headEnd type="none" len="sm" w="sm"/>
            <a:tailEnd type="none" len="sm" w="sm"/>
          </a:ln>
        </p:spPr>
      </p:sp>
      <p:sp>
        <p:nvSpPr>
          <p:cNvPr name="Freeform 6" id="6"/>
          <p:cNvSpPr/>
          <p:nvPr/>
        </p:nvSpPr>
        <p:spPr>
          <a:xfrm flipH="true" flipV="false" rot="5400000">
            <a:off x="13292384" y="-2509369"/>
            <a:ext cx="3419644" cy="6571588"/>
          </a:xfrm>
          <a:custGeom>
            <a:avLst/>
            <a:gdLst/>
            <a:ahLst/>
            <a:cxnLst/>
            <a:rect r="r" b="b" t="t" l="l"/>
            <a:pathLst>
              <a:path h="6571588" w="3419644">
                <a:moveTo>
                  <a:pt x="3419644" y="0"/>
                </a:moveTo>
                <a:lnTo>
                  <a:pt x="0" y="0"/>
                </a:lnTo>
                <a:lnTo>
                  <a:pt x="0" y="6571589"/>
                </a:lnTo>
                <a:lnTo>
                  <a:pt x="3419644" y="6571589"/>
                </a:lnTo>
                <a:lnTo>
                  <a:pt x="3419644" y="0"/>
                </a:lnTo>
                <a:close/>
              </a:path>
            </a:pathLst>
          </a:custGeom>
          <a:blipFill>
            <a:blip r:embed="rId2"/>
            <a:stretch>
              <a:fillRect l="0" t="0" r="0" b="0"/>
            </a:stretch>
          </a:blipFill>
        </p:spPr>
      </p:sp>
      <p:sp>
        <p:nvSpPr>
          <p:cNvPr name="TextBox 7" id="7"/>
          <p:cNvSpPr txBox="true"/>
          <p:nvPr/>
        </p:nvSpPr>
        <p:spPr>
          <a:xfrm rot="0">
            <a:off x="10246789" y="3082297"/>
            <a:ext cx="6609799" cy="561975"/>
          </a:xfrm>
          <a:prstGeom prst="rect">
            <a:avLst/>
          </a:prstGeom>
        </p:spPr>
        <p:txBody>
          <a:bodyPr anchor="t" rtlCol="false" tIns="0" lIns="0" bIns="0" rIns="0">
            <a:spAutoFit/>
          </a:bodyPr>
          <a:lstStyle/>
          <a:p>
            <a:pPr algn="l" marL="0" indent="0" lvl="0">
              <a:lnSpc>
                <a:spcPts val="4380"/>
              </a:lnSpc>
              <a:spcBef>
                <a:spcPct val="0"/>
              </a:spcBef>
            </a:pPr>
            <a:r>
              <a:rPr lang="en-US" b="true" sz="3650">
                <a:solidFill>
                  <a:srgbClr val="FFFFFF"/>
                </a:solidFill>
                <a:latin typeface="Mardoto Heavy"/>
                <a:ea typeface="Mardoto Heavy"/>
                <a:cs typeface="Mardoto Heavy"/>
                <a:sym typeface="Mardoto Heavy"/>
              </a:rPr>
              <a:t>Career Development Programs</a:t>
            </a:r>
          </a:p>
        </p:txBody>
      </p:sp>
      <p:sp>
        <p:nvSpPr>
          <p:cNvPr name="TextBox 8" id="8"/>
          <p:cNvSpPr txBox="true"/>
          <p:nvPr/>
        </p:nvSpPr>
        <p:spPr>
          <a:xfrm rot="0">
            <a:off x="10409186" y="4373236"/>
            <a:ext cx="6037164" cy="2223981"/>
          </a:xfrm>
          <a:prstGeom prst="rect">
            <a:avLst/>
          </a:prstGeom>
        </p:spPr>
        <p:txBody>
          <a:bodyPr anchor="t" rtlCol="false" tIns="0" lIns="0" bIns="0" rIns="0">
            <a:spAutoFit/>
          </a:bodyPr>
          <a:lstStyle/>
          <a:p>
            <a:pPr algn="l">
              <a:lnSpc>
                <a:spcPts val="4468"/>
              </a:lnSpc>
            </a:pPr>
            <a:r>
              <a:rPr lang="en-US" sz="3191">
                <a:solidFill>
                  <a:srgbClr val="FFFFFF"/>
                </a:solidFill>
                <a:latin typeface="Clear Sans"/>
                <a:ea typeface="Clear Sans"/>
                <a:cs typeface="Clear Sans"/>
                <a:sym typeface="Clear Sans"/>
              </a:rPr>
              <a:t>Training and development opportunities enhance employee skills, promote loyalty, and support career growth.</a:t>
            </a:r>
          </a:p>
        </p:txBody>
      </p:sp>
      <p:sp>
        <p:nvSpPr>
          <p:cNvPr name="AutoShape 9" id="9"/>
          <p:cNvSpPr/>
          <p:nvPr/>
        </p:nvSpPr>
        <p:spPr>
          <a:xfrm>
            <a:off x="10409186" y="4039560"/>
            <a:ext cx="5883952" cy="0"/>
          </a:xfrm>
          <a:prstGeom prst="line">
            <a:avLst/>
          </a:prstGeom>
          <a:ln cap="flat" w="123825">
            <a:solidFill>
              <a:srgbClr val="ECB6A3"/>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3792" r="-60020" b="0"/>
            </a:stretch>
          </a:blipFill>
        </p:spPr>
      </p:sp>
      <p:grpSp>
        <p:nvGrpSpPr>
          <p:cNvPr name="Group 3" id="3"/>
          <p:cNvGrpSpPr/>
          <p:nvPr/>
        </p:nvGrpSpPr>
        <p:grpSpPr>
          <a:xfrm rot="0">
            <a:off x="-586215" y="4595853"/>
            <a:ext cx="3878841" cy="2871339"/>
            <a:chOff x="0" y="0"/>
            <a:chExt cx="1061546" cy="785817"/>
          </a:xfrm>
        </p:grpSpPr>
        <p:sp>
          <p:nvSpPr>
            <p:cNvPr name="Freeform 4" id="4"/>
            <p:cNvSpPr/>
            <p:nvPr/>
          </p:nvSpPr>
          <p:spPr>
            <a:xfrm flipH="false" flipV="false" rot="0">
              <a:off x="0" y="0"/>
              <a:ext cx="1061546" cy="785817"/>
            </a:xfrm>
            <a:custGeom>
              <a:avLst/>
              <a:gdLst/>
              <a:ahLst/>
              <a:cxnLst/>
              <a:rect r="r" b="b" t="t" l="l"/>
              <a:pathLst>
                <a:path h="785817" w="1061546">
                  <a:moveTo>
                    <a:pt x="0" y="0"/>
                  </a:moveTo>
                  <a:lnTo>
                    <a:pt x="1061546" y="0"/>
                  </a:lnTo>
                  <a:lnTo>
                    <a:pt x="1061546" y="785817"/>
                  </a:lnTo>
                  <a:lnTo>
                    <a:pt x="0" y="785817"/>
                  </a:lnTo>
                  <a:close/>
                </a:path>
              </a:pathLst>
            </a:custGeom>
            <a:solidFill>
              <a:srgbClr val="E8B6A4"/>
            </a:solidFill>
          </p:spPr>
        </p:sp>
        <p:sp>
          <p:nvSpPr>
            <p:cNvPr name="TextBox 5" id="5"/>
            <p:cNvSpPr txBox="true"/>
            <p:nvPr/>
          </p:nvSpPr>
          <p:spPr>
            <a:xfrm>
              <a:off x="0" y="-38100"/>
              <a:ext cx="1061546" cy="82391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751510" y="1700138"/>
            <a:ext cx="1932027" cy="1728389"/>
            <a:chOff x="0" y="0"/>
            <a:chExt cx="528749" cy="473019"/>
          </a:xfrm>
        </p:grpSpPr>
        <p:sp>
          <p:nvSpPr>
            <p:cNvPr name="Freeform 7" id="7"/>
            <p:cNvSpPr/>
            <p:nvPr/>
          </p:nvSpPr>
          <p:spPr>
            <a:xfrm flipH="false" flipV="false" rot="0">
              <a:off x="0" y="0"/>
              <a:ext cx="528749" cy="473019"/>
            </a:xfrm>
            <a:custGeom>
              <a:avLst/>
              <a:gdLst/>
              <a:ahLst/>
              <a:cxnLst/>
              <a:rect r="r" b="b" t="t" l="l"/>
              <a:pathLst>
                <a:path h="473019" w="528749">
                  <a:moveTo>
                    <a:pt x="0" y="0"/>
                  </a:moveTo>
                  <a:lnTo>
                    <a:pt x="528749" y="0"/>
                  </a:lnTo>
                  <a:lnTo>
                    <a:pt x="528749" y="473019"/>
                  </a:lnTo>
                  <a:lnTo>
                    <a:pt x="0" y="473019"/>
                  </a:lnTo>
                  <a:close/>
                </a:path>
              </a:pathLst>
            </a:custGeom>
            <a:solidFill>
              <a:srgbClr val="ECB6A3"/>
            </a:solidFill>
          </p:spPr>
        </p:sp>
        <p:sp>
          <p:nvSpPr>
            <p:cNvPr name="TextBox 8" id="8"/>
            <p:cNvSpPr txBox="true"/>
            <p:nvPr/>
          </p:nvSpPr>
          <p:spPr>
            <a:xfrm>
              <a:off x="0" y="-38100"/>
              <a:ext cx="528749" cy="511119"/>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rot="0">
            <a:off x="10393367" y="3895796"/>
            <a:ext cx="5995484" cy="0"/>
          </a:xfrm>
          <a:prstGeom prst="line">
            <a:avLst/>
          </a:prstGeom>
          <a:ln cap="flat" w="238125">
            <a:solidFill>
              <a:srgbClr val="306E80"/>
            </a:solidFill>
            <a:prstDash val="solid"/>
            <a:headEnd type="none" len="sm" w="sm"/>
            <a:tailEnd type="none" len="sm" w="sm"/>
          </a:ln>
        </p:spPr>
      </p:sp>
      <p:sp>
        <p:nvSpPr>
          <p:cNvPr name="Freeform 10" id="10"/>
          <p:cNvSpPr/>
          <p:nvPr/>
        </p:nvSpPr>
        <p:spPr>
          <a:xfrm flipH="false" flipV="false" rot="0">
            <a:off x="1305786" y="2218402"/>
            <a:ext cx="7838214" cy="4541879"/>
          </a:xfrm>
          <a:custGeom>
            <a:avLst/>
            <a:gdLst/>
            <a:ahLst/>
            <a:cxnLst/>
            <a:rect r="r" b="b" t="t" l="l"/>
            <a:pathLst>
              <a:path h="4541879" w="7838214">
                <a:moveTo>
                  <a:pt x="0" y="0"/>
                </a:moveTo>
                <a:lnTo>
                  <a:pt x="7838214" y="0"/>
                </a:lnTo>
                <a:lnTo>
                  <a:pt x="7838214" y="4541879"/>
                </a:lnTo>
                <a:lnTo>
                  <a:pt x="0" y="4541879"/>
                </a:lnTo>
                <a:lnTo>
                  <a:pt x="0" y="0"/>
                </a:lnTo>
                <a:close/>
              </a:path>
            </a:pathLst>
          </a:custGeom>
          <a:blipFill>
            <a:blip r:embed="rId3"/>
            <a:stretch>
              <a:fillRect l="-6342" t="0" r="-9548" b="0"/>
            </a:stretch>
          </a:blipFill>
        </p:spPr>
      </p:sp>
      <p:grpSp>
        <p:nvGrpSpPr>
          <p:cNvPr name="Group 11" id="11"/>
          <p:cNvGrpSpPr/>
          <p:nvPr/>
        </p:nvGrpSpPr>
        <p:grpSpPr>
          <a:xfrm rot="0">
            <a:off x="8192980" y="1700138"/>
            <a:ext cx="1490556" cy="1375210"/>
            <a:chOff x="0" y="0"/>
            <a:chExt cx="407929" cy="376362"/>
          </a:xfrm>
        </p:grpSpPr>
        <p:sp>
          <p:nvSpPr>
            <p:cNvPr name="Freeform 12" id="12"/>
            <p:cNvSpPr/>
            <p:nvPr/>
          </p:nvSpPr>
          <p:spPr>
            <a:xfrm flipH="false" flipV="false" rot="0">
              <a:off x="0" y="0"/>
              <a:ext cx="407929" cy="376362"/>
            </a:xfrm>
            <a:custGeom>
              <a:avLst/>
              <a:gdLst/>
              <a:ahLst/>
              <a:cxnLst/>
              <a:rect r="r" b="b" t="t" l="l"/>
              <a:pathLst>
                <a:path h="376362" w="407929">
                  <a:moveTo>
                    <a:pt x="0" y="0"/>
                  </a:moveTo>
                  <a:lnTo>
                    <a:pt x="407929" y="0"/>
                  </a:lnTo>
                  <a:lnTo>
                    <a:pt x="407929" y="376362"/>
                  </a:lnTo>
                  <a:lnTo>
                    <a:pt x="0" y="376362"/>
                  </a:lnTo>
                  <a:close/>
                </a:path>
              </a:pathLst>
            </a:custGeom>
            <a:solidFill>
              <a:srgbClr val="306E80"/>
            </a:solidFill>
          </p:spPr>
        </p:sp>
        <p:sp>
          <p:nvSpPr>
            <p:cNvPr name="TextBox 13" id="13"/>
            <p:cNvSpPr txBox="true"/>
            <p:nvPr/>
          </p:nvSpPr>
          <p:spPr>
            <a:xfrm>
              <a:off x="0" y="-38100"/>
              <a:ext cx="407929" cy="41446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86215" y="5143500"/>
            <a:ext cx="3229830" cy="2323693"/>
            <a:chOff x="0" y="0"/>
            <a:chExt cx="883927" cy="635939"/>
          </a:xfrm>
        </p:grpSpPr>
        <p:sp>
          <p:nvSpPr>
            <p:cNvPr name="Freeform 15" id="15"/>
            <p:cNvSpPr/>
            <p:nvPr/>
          </p:nvSpPr>
          <p:spPr>
            <a:xfrm flipH="false" flipV="false" rot="0">
              <a:off x="0" y="0"/>
              <a:ext cx="883927" cy="635939"/>
            </a:xfrm>
            <a:custGeom>
              <a:avLst/>
              <a:gdLst/>
              <a:ahLst/>
              <a:cxnLst/>
              <a:rect r="r" b="b" t="t" l="l"/>
              <a:pathLst>
                <a:path h="635939" w="883927">
                  <a:moveTo>
                    <a:pt x="0" y="0"/>
                  </a:moveTo>
                  <a:lnTo>
                    <a:pt x="883927" y="0"/>
                  </a:lnTo>
                  <a:lnTo>
                    <a:pt x="883927" y="635939"/>
                  </a:lnTo>
                  <a:lnTo>
                    <a:pt x="0" y="635939"/>
                  </a:lnTo>
                  <a:close/>
                </a:path>
              </a:pathLst>
            </a:custGeom>
            <a:solidFill>
              <a:srgbClr val="306E80"/>
            </a:solidFill>
          </p:spPr>
        </p:sp>
        <p:sp>
          <p:nvSpPr>
            <p:cNvPr name="TextBox 16" id="16"/>
            <p:cNvSpPr txBox="true"/>
            <p:nvPr/>
          </p:nvSpPr>
          <p:spPr>
            <a:xfrm>
              <a:off x="0" y="-38100"/>
              <a:ext cx="883927" cy="674039"/>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0563873" y="1690613"/>
            <a:ext cx="5730671" cy="2020443"/>
          </a:xfrm>
          <a:prstGeom prst="rect">
            <a:avLst/>
          </a:prstGeom>
        </p:spPr>
        <p:txBody>
          <a:bodyPr anchor="t" rtlCol="false" tIns="0" lIns="0" bIns="0" rIns="0">
            <a:spAutoFit/>
          </a:bodyPr>
          <a:lstStyle/>
          <a:p>
            <a:pPr algn="ctr">
              <a:lnSpc>
                <a:spcPts val="7986"/>
              </a:lnSpc>
            </a:pPr>
            <a:r>
              <a:rPr lang="en-US" b="true" sz="6600">
                <a:solidFill>
                  <a:srgbClr val="000000"/>
                </a:solidFill>
                <a:latin typeface="Mardoto Heavy"/>
                <a:ea typeface="Mardoto Heavy"/>
                <a:cs typeface="Mardoto Heavy"/>
                <a:sym typeface="Mardoto Heavy"/>
              </a:rPr>
              <a:t>Problem Statement</a:t>
            </a:r>
          </a:p>
        </p:txBody>
      </p:sp>
      <p:sp>
        <p:nvSpPr>
          <p:cNvPr name="TextBox 18" id="18"/>
          <p:cNvSpPr txBox="true"/>
          <p:nvPr/>
        </p:nvSpPr>
        <p:spPr>
          <a:xfrm rot="0">
            <a:off x="10487673" y="4336475"/>
            <a:ext cx="7800327" cy="5595621"/>
          </a:xfrm>
          <a:prstGeom prst="rect">
            <a:avLst/>
          </a:prstGeom>
        </p:spPr>
        <p:txBody>
          <a:bodyPr anchor="t" rtlCol="false" tIns="0" lIns="0" bIns="0" rIns="0">
            <a:spAutoFit/>
          </a:bodyPr>
          <a:lstStyle/>
          <a:p>
            <a:pPr algn="l">
              <a:lnSpc>
                <a:spcPts val="4479"/>
              </a:lnSpc>
            </a:pPr>
            <a:r>
              <a:rPr lang="en-US" sz="3199">
                <a:solidFill>
                  <a:srgbClr val="000000"/>
                </a:solidFill>
                <a:latin typeface="Clear Sans"/>
                <a:ea typeface="Clear Sans"/>
                <a:cs typeface="Clear Sans"/>
                <a:sym typeface="Clear Sans"/>
              </a:rPr>
              <a:t>Employee attrition, satisfaction, and performance are critical factors in maintaining a productive workforce. High turnover, low job satisfaction, and poor work-life balance can negatively impact company success. This project aims to analyze and predict key HR outcomes using historical employee data to help decision-makers address potential issues proactively.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sp>
        <p:nvSpPr>
          <p:cNvPr name="Freeform 2" id="2"/>
          <p:cNvSpPr/>
          <p:nvPr/>
        </p:nvSpPr>
        <p:spPr>
          <a:xfrm flipH="true" flipV="false" rot="0">
            <a:off x="-1532774" y="5477712"/>
            <a:ext cx="3419644" cy="6571588"/>
          </a:xfrm>
          <a:custGeom>
            <a:avLst/>
            <a:gdLst/>
            <a:ahLst/>
            <a:cxnLst/>
            <a:rect r="r" b="b" t="t" l="l"/>
            <a:pathLst>
              <a:path h="6571588" w="3419644">
                <a:moveTo>
                  <a:pt x="3419643" y="0"/>
                </a:moveTo>
                <a:lnTo>
                  <a:pt x="0" y="0"/>
                </a:lnTo>
                <a:lnTo>
                  <a:pt x="0" y="6571588"/>
                </a:lnTo>
                <a:lnTo>
                  <a:pt x="3419643" y="6571588"/>
                </a:lnTo>
                <a:lnTo>
                  <a:pt x="3419643" y="0"/>
                </a:lnTo>
                <a:close/>
              </a:path>
            </a:pathLst>
          </a:custGeom>
          <a:blipFill>
            <a:blip r:embed="rId2"/>
            <a:stretch>
              <a:fillRect l="0" t="0" r="0" b="0"/>
            </a:stretch>
          </a:blipFill>
        </p:spPr>
      </p:sp>
      <p:sp>
        <p:nvSpPr>
          <p:cNvPr name="TextBox 3" id="3"/>
          <p:cNvSpPr txBox="true"/>
          <p:nvPr/>
        </p:nvSpPr>
        <p:spPr>
          <a:xfrm rot="0">
            <a:off x="2004021" y="3229494"/>
            <a:ext cx="6851063" cy="514350"/>
          </a:xfrm>
          <a:prstGeom prst="rect">
            <a:avLst/>
          </a:prstGeom>
        </p:spPr>
        <p:txBody>
          <a:bodyPr anchor="t" rtlCol="false" tIns="0" lIns="0" bIns="0" rIns="0">
            <a:spAutoFit/>
          </a:bodyPr>
          <a:lstStyle/>
          <a:p>
            <a:pPr algn="l" marL="0" indent="0" lvl="0">
              <a:lnSpc>
                <a:spcPts val="4020"/>
              </a:lnSpc>
              <a:spcBef>
                <a:spcPct val="0"/>
              </a:spcBef>
            </a:pPr>
            <a:r>
              <a:rPr lang="en-US" b="true" sz="3350">
                <a:solidFill>
                  <a:srgbClr val="FFFFFF"/>
                </a:solidFill>
                <a:latin typeface="Mardoto Heavy"/>
                <a:ea typeface="Mardoto Heavy"/>
                <a:cs typeface="Mardoto Heavy"/>
                <a:sym typeface="Mardoto Heavy"/>
              </a:rPr>
              <a:t>Recognition and Reward Initiatives</a:t>
            </a:r>
          </a:p>
        </p:txBody>
      </p:sp>
      <p:sp>
        <p:nvSpPr>
          <p:cNvPr name="TextBox 4" id="4"/>
          <p:cNvSpPr txBox="true"/>
          <p:nvPr/>
        </p:nvSpPr>
        <p:spPr>
          <a:xfrm rot="0">
            <a:off x="2004021" y="4496319"/>
            <a:ext cx="6680344" cy="2223981"/>
          </a:xfrm>
          <a:prstGeom prst="rect">
            <a:avLst/>
          </a:prstGeom>
        </p:spPr>
        <p:txBody>
          <a:bodyPr anchor="t" rtlCol="false" tIns="0" lIns="0" bIns="0" rIns="0">
            <a:spAutoFit/>
          </a:bodyPr>
          <a:lstStyle/>
          <a:p>
            <a:pPr algn="l">
              <a:lnSpc>
                <a:spcPts val="4468"/>
              </a:lnSpc>
            </a:pPr>
            <a:r>
              <a:rPr lang="en-US" sz="3191">
                <a:solidFill>
                  <a:srgbClr val="FFFFFF"/>
                </a:solidFill>
                <a:latin typeface="Clear Sans"/>
                <a:ea typeface="Clear Sans"/>
                <a:cs typeface="Clear Sans"/>
                <a:sym typeface="Clear Sans"/>
              </a:rPr>
              <a:t>Recognition programs boost morale, enhance loyalty, and motivate employees to excel, fostering a positive work environment.</a:t>
            </a:r>
          </a:p>
        </p:txBody>
      </p:sp>
      <p:sp>
        <p:nvSpPr>
          <p:cNvPr name="AutoShape 5" id="5"/>
          <p:cNvSpPr/>
          <p:nvPr/>
        </p:nvSpPr>
        <p:spPr>
          <a:xfrm>
            <a:off x="2004021" y="4049085"/>
            <a:ext cx="6851063" cy="0"/>
          </a:xfrm>
          <a:prstGeom prst="line">
            <a:avLst/>
          </a:prstGeom>
          <a:ln cap="flat" w="123825">
            <a:solidFill>
              <a:srgbClr val="ECB6A3"/>
            </a:solidFill>
            <a:prstDash val="solid"/>
            <a:headEnd type="none" len="sm" w="sm"/>
            <a:tailEnd type="none" len="sm" w="sm"/>
          </a:ln>
        </p:spPr>
      </p:sp>
      <p:sp>
        <p:nvSpPr>
          <p:cNvPr name="Freeform 6" id="6"/>
          <p:cNvSpPr/>
          <p:nvPr/>
        </p:nvSpPr>
        <p:spPr>
          <a:xfrm flipH="true" flipV="false" rot="5400000">
            <a:off x="13292384" y="-2509369"/>
            <a:ext cx="3419644" cy="6571588"/>
          </a:xfrm>
          <a:custGeom>
            <a:avLst/>
            <a:gdLst/>
            <a:ahLst/>
            <a:cxnLst/>
            <a:rect r="r" b="b" t="t" l="l"/>
            <a:pathLst>
              <a:path h="6571588" w="3419644">
                <a:moveTo>
                  <a:pt x="3419644" y="0"/>
                </a:moveTo>
                <a:lnTo>
                  <a:pt x="0" y="0"/>
                </a:lnTo>
                <a:lnTo>
                  <a:pt x="0" y="6571589"/>
                </a:lnTo>
                <a:lnTo>
                  <a:pt x="3419644" y="6571589"/>
                </a:lnTo>
                <a:lnTo>
                  <a:pt x="3419644" y="0"/>
                </a:lnTo>
                <a:close/>
              </a:path>
            </a:pathLst>
          </a:custGeom>
          <a:blipFill>
            <a:blip r:embed="rId2"/>
            <a:stretch>
              <a:fillRect l="0" t="0" r="0" b="0"/>
            </a:stretch>
          </a:blipFill>
        </p:spPr>
      </p:sp>
      <p:sp>
        <p:nvSpPr>
          <p:cNvPr name="TextBox 7" id="7"/>
          <p:cNvSpPr txBox="true"/>
          <p:nvPr/>
        </p:nvSpPr>
        <p:spPr>
          <a:xfrm rot="0">
            <a:off x="10923138" y="3110872"/>
            <a:ext cx="5403479" cy="561975"/>
          </a:xfrm>
          <a:prstGeom prst="rect">
            <a:avLst/>
          </a:prstGeom>
        </p:spPr>
        <p:txBody>
          <a:bodyPr anchor="t" rtlCol="false" tIns="0" lIns="0" bIns="0" rIns="0">
            <a:spAutoFit/>
          </a:bodyPr>
          <a:lstStyle/>
          <a:p>
            <a:pPr algn="l" marL="0" indent="0" lvl="0">
              <a:lnSpc>
                <a:spcPts val="4380"/>
              </a:lnSpc>
              <a:spcBef>
                <a:spcPct val="0"/>
              </a:spcBef>
            </a:pPr>
            <a:r>
              <a:rPr lang="en-US" b="true" sz="3650">
                <a:solidFill>
                  <a:srgbClr val="FFFFFF"/>
                </a:solidFill>
                <a:latin typeface="Mardoto Heavy"/>
                <a:ea typeface="Mardoto Heavy"/>
                <a:cs typeface="Mardoto Heavy"/>
                <a:sym typeface="Mardoto Heavy"/>
              </a:rPr>
              <a:t>Focus on Exit Interviews</a:t>
            </a:r>
          </a:p>
        </p:txBody>
      </p:sp>
      <p:sp>
        <p:nvSpPr>
          <p:cNvPr name="TextBox 8" id="8"/>
          <p:cNvSpPr txBox="true"/>
          <p:nvPr/>
        </p:nvSpPr>
        <p:spPr>
          <a:xfrm rot="0">
            <a:off x="10677903" y="4387222"/>
            <a:ext cx="5893950" cy="2785956"/>
          </a:xfrm>
          <a:prstGeom prst="rect">
            <a:avLst/>
          </a:prstGeom>
        </p:spPr>
        <p:txBody>
          <a:bodyPr anchor="t" rtlCol="false" tIns="0" lIns="0" bIns="0" rIns="0">
            <a:spAutoFit/>
          </a:bodyPr>
          <a:lstStyle/>
          <a:p>
            <a:pPr algn="l">
              <a:lnSpc>
                <a:spcPts val="4468"/>
              </a:lnSpc>
            </a:pPr>
            <a:r>
              <a:rPr lang="en-US" sz="3191">
                <a:solidFill>
                  <a:srgbClr val="FFFFFF"/>
                </a:solidFill>
                <a:latin typeface="Clear Sans"/>
                <a:ea typeface="Clear Sans"/>
                <a:cs typeface="Clear Sans"/>
                <a:sym typeface="Clear Sans"/>
              </a:rPr>
              <a:t>Exit interviews offer insights into employee turnover, helping management address issues and improve retention.</a:t>
            </a:r>
          </a:p>
          <a:p>
            <a:pPr algn="l">
              <a:lnSpc>
                <a:spcPts val="4468"/>
              </a:lnSpc>
            </a:pPr>
          </a:p>
        </p:txBody>
      </p:sp>
      <p:sp>
        <p:nvSpPr>
          <p:cNvPr name="AutoShape 9" id="9"/>
          <p:cNvSpPr/>
          <p:nvPr/>
        </p:nvSpPr>
        <p:spPr>
          <a:xfrm>
            <a:off x="10687900" y="4049085"/>
            <a:ext cx="5883952" cy="0"/>
          </a:xfrm>
          <a:prstGeom prst="line">
            <a:avLst/>
          </a:prstGeom>
          <a:ln cap="flat" w="123825">
            <a:solidFill>
              <a:srgbClr val="ECB6A3"/>
            </a:solidFill>
            <a:prstDash val="solid"/>
            <a:headEnd type="none" len="sm" w="sm"/>
            <a:tailEnd type="none" len="sm" w="sm"/>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sp>
        <p:nvSpPr>
          <p:cNvPr name="Freeform 2" id="2"/>
          <p:cNvSpPr/>
          <p:nvPr/>
        </p:nvSpPr>
        <p:spPr>
          <a:xfrm flipH="true" flipV="false" rot="0">
            <a:off x="-1532774" y="5477712"/>
            <a:ext cx="3419644" cy="6571588"/>
          </a:xfrm>
          <a:custGeom>
            <a:avLst/>
            <a:gdLst/>
            <a:ahLst/>
            <a:cxnLst/>
            <a:rect r="r" b="b" t="t" l="l"/>
            <a:pathLst>
              <a:path h="6571588" w="3419644">
                <a:moveTo>
                  <a:pt x="3419643" y="0"/>
                </a:moveTo>
                <a:lnTo>
                  <a:pt x="0" y="0"/>
                </a:lnTo>
                <a:lnTo>
                  <a:pt x="0" y="6571588"/>
                </a:lnTo>
                <a:lnTo>
                  <a:pt x="3419643" y="6571588"/>
                </a:lnTo>
                <a:lnTo>
                  <a:pt x="3419643" y="0"/>
                </a:lnTo>
                <a:close/>
              </a:path>
            </a:pathLst>
          </a:custGeom>
          <a:blipFill>
            <a:blip r:embed="rId2"/>
            <a:stretch>
              <a:fillRect l="0" t="0" r="0" b="0"/>
            </a:stretch>
          </a:blipFill>
        </p:spPr>
      </p:sp>
      <p:sp>
        <p:nvSpPr>
          <p:cNvPr name="TextBox 3" id="3"/>
          <p:cNvSpPr txBox="true"/>
          <p:nvPr/>
        </p:nvSpPr>
        <p:spPr>
          <a:xfrm rot="0">
            <a:off x="3152058" y="3082297"/>
            <a:ext cx="4595975" cy="619125"/>
          </a:xfrm>
          <a:prstGeom prst="rect">
            <a:avLst/>
          </a:prstGeom>
        </p:spPr>
        <p:txBody>
          <a:bodyPr anchor="t" rtlCol="false" tIns="0" lIns="0" bIns="0" rIns="0">
            <a:spAutoFit/>
          </a:bodyPr>
          <a:lstStyle/>
          <a:p>
            <a:pPr algn="l" marL="0" indent="0" lvl="0">
              <a:lnSpc>
                <a:spcPts val="4860"/>
              </a:lnSpc>
              <a:spcBef>
                <a:spcPct val="0"/>
              </a:spcBef>
            </a:pPr>
            <a:r>
              <a:rPr lang="en-US" b="true" sz="4050">
                <a:solidFill>
                  <a:srgbClr val="FFFFFF"/>
                </a:solidFill>
                <a:latin typeface="Mardoto Heavy"/>
                <a:ea typeface="Mardoto Heavy"/>
                <a:cs typeface="Mardoto Heavy"/>
                <a:sym typeface="Mardoto Heavy"/>
              </a:rPr>
              <a:t>Monitor Workload</a:t>
            </a:r>
          </a:p>
        </p:txBody>
      </p:sp>
      <p:sp>
        <p:nvSpPr>
          <p:cNvPr name="TextBox 4" id="4"/>
          <p:cNvSpPr txBox="true"/>
          <p:nvPr/>
        </p:nvSpPr>
        <p:spPr>
          <a:xfrm rot="0">
            <a:off x="2823838" y="4373236"/>
            <a:ext cx="5883952" cy="2223981"/>
          </a:xfrm>
          <a:prstGeom prst="rect">
            <a:avLst/>
          </a:prstGeom>
        </p:spPr>
        <p:txBody>
          <a:bodyPr anchor="t" rtlCol="false" tIns="0" lIns="0" bIns="0" rIns="0">
            <a:spAutoFit/>
          </a:bodyPr>
          <a:lstStyle/>
          <a:p>
            <a:pPr algn="l">
              <a:lnSpc>
                <a:spcPts val="4468"/>
              </a:lnSpc>
            </a:pPr>
            <a:r>
              <a:rPr lang="en-US" sz="3191">
                <a:solidFill>
                  <a:srgbClr val="FFFFFF"/>
                </a:solidFill>
                <a:latin typeface="Clear Sans"/>
                <a:ea typeface="Clear Sans"/>
                <a:cs typeface="Clear Sans"/>
                <a:sym typeface="Clear Sans"/>
              </a:rPr>
              <a:t>Monitoring workloads prevents burnout, boosts productivity, and supports job satisfaction, improving employee retention.</a:t>
            </a:r>
          </a:p>
        </p:txBody>
      </p:sp>
      <p:sp>
        <p:nvSpPr>
          <p:cNvPr name="AutoShape 5" id="5"/>
          <p:cNvSpPr/>
          <p:nvPr/>
        </p:nvSpPr>
        <p:spPr>
          <a:xfrm>
            <a:off x="2823838" y="4039560"/>
            <a:ext cx="5883952" cy="0"/>
          </a:xfrm>
          <a:prstGeom prst="line">
            <a:avLst/>
          </a:prstGeom>
          <a:ln cap="flat" w="123825">
            <a:solidFill>
              <a:srgbClr val="ECB6A3"/>
            </a:solidFill>
            <a:prstDash val="solid"/>
            <a:headEnd type="none" len="sm" w="sm"/>
            <a:tailEnd type="none" len="sm" w="sm"/>
          </a:ln>
        </p:spPr>
      </p:sp>
      <p:sp>
        <p:nvSpPr>
          <p:cNvPr name="Freeform 6" id="6"/>
          <p:cNvSpPr/>
          <p:nvPr/>
        </p:nvSpPr>
        <p:spPr>
          <a:xfrm flipH="true" flipV="false" rot="5400000">
            <a:off x="13292384" y="-2509369"/>
            <a:ext cx="3419644" cy="6571588"/>
          </a:xfrm>
          <a:custGeom>
            <a:avLst/>
            <a:gdLst/>
            <a:ahLst/>
            <a:cxnLst/>
            <a:rect r="r" b="b" t="t" l="l"/>
            <a:pathLst>
              <a:path h="6571588" w="3419644">
                <a:moveTo>
                  <a:pt x="3419644" y="0"/>
                </a:moveTo>
                <a:lnTo>
                  <a:pt x="0" y="0"/>
                </a:lnTo>
                <a:lnTo>
                  <a:pt x="0" y="6571589"/>
                </a:lnTo>
                <a:lnTo>
                  <a:pt x="3419644" y="6571589"/>
                </a:lnTo>
                <a:lnTo>
                  <a:pt x="3419644" y="0"/>
                </a:lnTo>
                <a:close/>
              </a:path>
            </a:pathLst>
          </a:custGeom>
          <a:blipFill>
            <a:blip r:embed="rId2"/>
            <a:stretch>
              <a:fillRect l="0" t="0" r="0" b="0"/>
            </a:stretch>
          </a:blipFill>
        </p:spPr>
      </p:sp>
      <p:sp>
        <p:nvSpPr>
          <p:cNvPr name="TextBox 7" id="7"/>
          <p:cNvSpPr txBox="true"/>
          <p:nvPr/>
        </p:nvSpPr>
        <p:spPr>
          <a:xfrm rot="0">
            <a:off x="10535959" y="3091822"/>
            <a:ext cx="5371309" cy="628650"/>
          </a:xfrm>
          <a:prstGeom prst="rect">
            <a:avLst/>
          </a:prstGeom>
        </p:spPr>
        <p:txBody>
          <a:bodyPr anchor="t" rtlCol="false" tIns="0" lIns="0" bIns="0" rIns="0">
            <a:spAutoFit/>
          </a:bodyPr>
          <a:lstStyle/>
          <a:p>
            <a:pPr algn="l" marL="0" indent="0" lvl="0">
              <a:lnSpc>
                <a:spcPts val="4980"/>
              </a:lnSpc>
              <a:spcBef>
                <a:spcPct val="0"/>
              </a:spcBef>
            </a:pPr>
            <a:r>
              <a:rPr lang="en-US" b="true" sz="4150">
                <a:solidFill>
                  <a:srgbClr val="FFFFFF"/>
                </a:solidFill>
                <a:latin typeface="Mardoto Heavy"/>
                <a:ea typeface="Mardoto Heavy"/>
                <a:cs typeface="Mardoto Heavy"/>
                <a:sym typeface="Mardoto Heavy"/>
              </a:rPr>
              <a:t>Salary Adjustments</a:t>
            </a:r>
          </a:p>
        </p:txBody>
      </p:sp>
      <p:sp>
        <p:nvSpPr>
          <p:cNvPr name="TextBox 8" id="8"/>
          <p:cNvSpPr txBox="true"/>
          <p:nvPr/>
        </p:nvSpPr>
        <p:spPr>
          <a:xfrm rot="0">
            <a:off x="10329739" y="4373236"/>
            <a:ext cx="6234151" cy="2785956"/>
          </a:xfrm>
          <a:prstGeom prst="rect">
            <a:avLst/>
          </a:prstGeom>
        </p:spPr>
        <p:txBody>
          <a:bodyPr anchor="t" rtlCol="false" tIns="0" lIns="0" bIns="0" rIns="0">
            <a:spAutoFit/>
          </a:bodyPr>
          <a:lstStyle/>
          <a:p>
            <a:pPr algn="l">
              <a:lnSpc>
                <a:spcPts val="4468"/>
              </a:lnSpc>
            </a:pPr>
            <a:r>
              <a:rPr lang="en-US" sz="3191">
                <a:solidFill>
                  <a:srgbClr val="FFFFFF"/>
                </a:solidFill>
                <a:latin typeface="Clear Sans"/>
                <a:ea typeface="Clear Sans"/>
                <a:cs typeface="Clear Sans"/>
                <a:sym typeface="Clear Sans"/>
              </a:rPr>
              <a:t>Salary reviews ensure competitive pay, attracting and retaining talent, boosting employee satisfaction, and reducing turnover.</a:t>
            </a:r>
          </a:p>
        </p:txBody>
      </p:sp>
      <p:sp>
        <p:nvSpPr>
          <p:cNvPr name="AutoShape 9" id="9"/>
          <p:cNvSpPr/>
          <p:nvPr/>
        </p:nvSpPr>
        <p:spPr>
          <a:xfrm>
            <a:off x="10329739" y="4039560"/>
            <a:ext cx="6234151" cy="0"/>
          </a:xfrm>
          <a:prstGeom prst="line">
            <a:avLst/>
          </a:prstGeom>
          <a:ln cap="flat" w="123825">
            <a:solidFill>
              <a:srgbClr val="ECB6A3"/>
            </a:solidFill>
            <a:prstDash val="solid"/>
            <a:headEnd type="none" len="sm" w="sm"/>
            <a:tailEnd type="none" len="sm" w="sm"/>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sp>
        <p:nvSpPr>
          <p:cNvPr name="Freeform 2" id="2"/>
          <p:cNvSpPr/>
          <p:nvPr/>
        </p:nvSpPr>
        <p:spPr>
          <a:xfrm flipH="true" flipV="false" rot="0">
            <a:off x="-1532774" y="5477712"/>
            <a:ext cx="3419644" cy="6571588"/>
          </a:xfrm>
          <a:custGeom>
            <a:avLst/>
            <a:gdLst/>
            <a:ahLst/>
            <a:cxnLst/>
            <a:rect r="r" b="b" t="t" l="l"/>
            <a:pathLst>
              <a:path h="6571588" w="3419644">
                <a:moveTo>
                  <a:pt x="3419643" y="0"/>
                </a:moveTo>
                <a:lnTo>
                  <a:pt x="0" y="0"/>
                </a:lnTo>
                <a:lnTo>
                  <a:pt x="0" y="6571588"/>
                </a:lnTo>
                <a:lnTo>
                  <a:pt x="3419643" y="6571588"/>
                </a:lnTo>
                <a:lnTo>
                  <a:pt x="3419643" y="0"/>
                </a:lnTo>
                <a:close/>
              </a:path>
            </a:pathLst>
          </a:custGeom>
          <a:blipFill>
            <a:blip r:embed="rId2"/>
            <a:stretch>
              <a:fillRect l="0" t="0" r="0" b="0"/>
            </a:stretch>
          </a:blipFill>
        </p:spPr>
      </p:sp>
      <p:sp>
        <p:nvSpPr>
          <p:cNvPr name="TextBox 3" id="3"/>
          <p:cNvSpPr txBox="true"/>
          <p:nvPr/>
        </p:nvSpPr>
        <p:spPr>
          <a:xfrm rot="0">
            <a:off x="2876351" y="3082297"/>
            <a:ext cx="6609799" cy="561975"/>
          </a:xfrm>
          <a:prstGeom prst="rect">
            <a:avLst/>
          </a:prstGeom>
        </p:spPr>
        <p:txBody>
          <a:bodyPr anchor="t" rtlCol="false" tIns="0" lIns="0" bIns="0" rIns="0">
            <a:spAutoFit/>
          </a:bodyPr>
          <a:lstStyle/>
          <a:p>
            <a:pPr algn="l" marL="0" indent="0" lvl="0">
              <a:lnSpc>
                <a:spcPts val="4380"/>
              </a:lnSpc>
              <a:spcBef>
                <a:spcPct val="0"/>
              </a:spcBef>
            </a:pPr>
            <a:r>
              <a:rPr lang="en-US" b="true" sz="3650">
                <a:solidFill>
                  <a:srgbClr val="FFFFFF"/>
                </a:solidFill>
                <a:latin typeface="Mardoto Heavy"/>
                <a:ea typeface="Mardoto Heavy"/>
                <a:cs typeface="Mardoto Heavy"/>
                <a:sym typeface="Mardoto Heavy"/>
              </a:rPr>
              <a:t>Regular Feedback Mechanisms</a:t>
            </a:r>
          </a:p>
        </p:txBody>
      </p:sp>
      <p:sp>
        <p:nvSpPr>
          <p:cNvPr name="TextBox 4" id="4"/>
          <p:cNvSpPr txBox="true"/>
          <p:nvPr/>
        </p:nvSpPr>
        <p:spPr>
          <a:xfrm rot="0">
            <a:off x="2749023" y="4363711"/>
            <a:ext cx="7109934" cy="3580977"/>
          </a:xfrm>
          <a:prstGeom prst="rect">
            <a:avLst/>
          </a:prstGeom>
        </p:spPr>
        <p:txBody>
          <a:bodyPr anchor="t" rtlCol="false" tIns="0" lIns="0" bIns="0" rIns="0">
            <a:spAutoFit/>
          </a:bodyPr>
          <a:lstStyle/>
          <a:p>
            <a:pPr algn="l">
              <a:lnSpc>
                <a:spcPts val="4748"/>
              </a:lnSpc>
            </a:pPr>
            <a:r>
              <a:rPr lang="en-US" sz="3391">
                <a:solidFill>
                  <a:srgbClr val="FFFFFF"/>
                </a:solidFill>
                <a:latin typeface="Clear Sans"/>
                <a:ea typeface="Clear Sans"/>
                <a:cs typeface="Clear Sans"/>
                <a:sym typeface="Clear Sans"/>
              </a:rPr>
              <a:t>Establishing frequent channels for employee feedback helps identify concerns and areas for improvement, promoting a culture of open communication and making employees feel valued and heard.</a:t>
            </a:r>
          </a:p>
        </p:txBody>
      </p:sp>
      <p:sp>
        <p:nvSpPr>
          <p:cNvPr name="AutoShape 5" id="5"/>
          <p:cNvSpPr/>
          <p:nvPr/>
        </p:nvSpPr>
        <p:spPr>
          <a:xfrm>
            <a:off x="2876351" y="4039560"/>
            <a:ext cx="6299499" cy="0"/>
          </a:xfrm>
          <a:prstGeom prst="line">
            <a:avLst/>
          </a:prstGeom>
          <a:ln cap="flat" w="123825">
            <a:solidFill>
              <a:srgbClr val="ECB6A3"/>
            </a:solidFill>
            <a:prstDash val="solid"/>
            <a:headEnd type="none" len="sm" w="sm"/>
            <a:tailEnd type="none" len="sm" w="sm"/>
          </a:ln>
        </p:spPr>
      </p:sp>
      <p:pic>
        <p:nvPicPr>
          <p:cNvPr name="Picture 6" id="6"/>
          <p:cNvPicPr>
            <a:picLocks noChangeAspect="true"/>
          </p:cNvPicPr>
          <p:nvPr/>
        </p:nvPicPr>
        <p:blipFill>
          <a:blip r:embed="rId3"/>
          <a:stretch>
            <a:fillRect/>
          </a:stretch>
        </p:blipFill>
        <p:spPr>
          <a:xfrm rot="0">
            <a:off x="10721580" y="2439816"/>
            <a:ext cx="5419349" cy="4979257"/>
          </a:xfrm>
          <a:prstGeom prst="rect">
            <a:avLst/>
          </a:prstGeom>
        </p:spPr>
      </p:pic>
      <p:sp>
        <p:nvSpPr>
          <p:cNvPr name="Freeform 7" id="7"/>
          <p:cNvSpPr/>
          <p:nvPr/>
        </p:nvSpPr>
        <p:spPr>
          <a:xfrm flipH="true" flipV="false" rot="5400000">
            <a:off x="13292384" y="-2509369"/>
            <a:ext cx="3419644" cy="6571588"/>
          </a:xfrm>
          <a:custGeom>
            <a:avLst/>
            <a:gdLst/>
            <a:ahLst/>
            <a:cxnLst/>
            <a:rect r="r" b="b" t="t" l="l"/>
            <a:pathLst>
              <a:path h="6571588" w="3419644">
                <a:moveTo>
                  <a:pt x="3419644" y="0"/>
                </a:moveTo>
                <a:lnTo>
                  <a:pt x="0" y="0"/>
                </a:lnTo>
                <a:lnTo>
                  <a:pt x="0" y="6571589"/>
                </a:lnTo>
                <a:lnTo>
                  <a:pt x="3419644" y="6571589"/>
                </a:lnTo>
                <a:lnTo>
                  <a:pt x="3419644" y="0"/>
                </a:lnTo>
                <a:close/>
              </a:path>
            </a:pathLst>
          </a:custGeom>
          <a:blipFill>
            <a:blip r:embed="rId2"/>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1138" b="-14587"/>
            </a:stretch>
          </a:blipFill>
        </p:spPr>
      </p:sp>
      <p:grpSp>
        <p:nvGrpSpPr>
          <p:cNvPr name="Group 3" id="3"/>
          <p:cNvGrpSpPr/>
          <p:nvPr/>
        </p:nvGrpSpPr>
        <p:grpSpPr>
          <a:xfrm rot="0">
            <a:off x="623446" y="1544904"/>
            <a:ext cx="16635854" cy="7238647"/>
            <a:chOff x="0" y="0"/>
            <a:chExt cx="3983894" cy="1733485"/>
          </a:xfrm>
        </p:grpSpPr>
        <p:sp>
          <p:nvSpPr>
            <p:cNvPr name="Freeform 4" id="4"/>
            <p:cNvSpPr/>
            <p:nvPr/>
          </p:nvSpPr>
          <p:spPr>
            <a:xfrm flipH="false" flipV="false" rot="0">
              <a:off x="0" y="0"/>
              <a:ext cx="3983894" cy="1733485"/>
            </a:xfrm>
            <a:custGeom>
              <a:avLst/>
              <a:gdLst/>
              <a:ahLst/>
              <a:cxnLst/>
              <a:rect r="r" b="b" t="t" l="l"/>
              <a:pathLst>
                <a:path h="1733485" w="3983894">
                  <a:moveTo>
                    <a:pt x="0" y="0"/>
                  </a:moveTo>
                  <a:lnTo>
                    <a:pt x="3983894" y="0"/>
                  </a:lnTo>
                  <a:lnTo>
                    <a:pt x="3983894" y="1733485"/>
                  </a:lnTo>
                  <a:lnTo>
                    <a:pt x="0" y="1733485"/>
                  </a:lnTo>
                  <a:close/>
                </a:path>
              </a:pathLst>
            </a:custGeom>
            <a:solidFill>
              <a:srgbClr val="E8B6A4"/>
            </a:solidFill>
          </p:spPr>
        </p:sp>
        <p:sp>
          <p:nvSpPr>
            <p:cNvPr name="TextBox 5" id="5"/>
            <p:cNvSpPr txBox="true"/>
            <p:nvPr/>
          </p:nvSpPr>
          <p:spPr>
            <a:xfrm>
              <a:off x="0" y="19050"/>
              <a:ext cx="3983894" cy="1714435"/>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15415012" y="304908"/>
            <a:ext cx="2525192" cy="2479992"/>
            <a:chOff x="0" y="0"/>
            <a:chExt cx="604724" cy="593899"/>
          </a:xfrm>
        </p:grpSpPr>
        <p:sp>
          <p:nvSpPr>
            <p:cNvPr name="Freeform 7" id="7"/>
            <p:cNvSpPr/>
            <p:nvPr/>
          </p:nvSpPr>
          <p:spPr>
            <a:xfrm flipH="false" flipV="false" rot="0">
              <a:off x="0" y="0"/>
              <a:ext cx="604724" cy="593900"/>
            </a:xfrm>
            <a:custGeom>
              <a:avLst/>
              <a:gdLst/>
              <a:ahLst/>
              <a:cxnLst/>
              <a:rect r="r" b="b" t="t" l="l"/>
              <a:pathLst>
                <a:path h="593900" w="604724">
                  <a:moveTo>
                    <a:pt x="0" y="0"/>
                  </a:moveTo>
                  <a:lnTo>
                    <a:pt x="604724" y="0"/>
                  </a:lnTo>
                  <a:lnTo>
                    <a:pt x="604724" y="593900"/>
                  </a:lnTo>
                  <a:lnTo>
                    <a:pt x="0" y="593900"/>
                  </a:lnTo>
                  <a:close/>
                </a:path>
              </a:pathLst>
            </a:custGeom>
            <a:solidFill>
              <a:srgbClr val="306E80"/>
            </a:solidFill>
          </p:spPr>
        </p:sp>
        <p:sp>
          <p:nvSpPr>
            <p:cNvPr name="TextBox 8" id="8"/>
            <p:cNvSpPr txBox="true"/>
            <p:nvPr/>
          </p:nvSpPr>
          <p:spPr>
            <a:xfrm>
              <a:off x="0" y="19050"/>
              <a:ext cx="604724" cy="574849"/>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1488708" y="2133177"/>
            <a:ext cx="6753009" cy="1035160"/>
          </a:xfrm>
          <a:prstGeom prst="rect">
            <a:avLst/>
          </a:prstGeom>
        </p:spPr>
        <p:txBody>
          <a:bodyPr anchor="t" rtlCol="false" tIns="0" lIns="0" bIns="0" rIns="0">
            <a:spAutoFit/>
          </a:bodyPr>
          <a:lstStyle/>
          <a:p>
            <a:pPr algn="l">
              <a:lnSpc>
                <a:spcPts val="7984"/>
              </a:lnSpc>
            </a:pPr>
            <a:r>
              <a:rPr lang="en-US" sz="7258" b="true">
                <a:solidFill>
                  <a:srgbClr val="000000"/>
                </a:solidFill>
                <a:latin typeface="Mardoto Heavy"/>
                <a:ea typeface="Mardoto Heavy"/>
                <a:cs typeface="Mardoto Heavy"/>
                <a:sym typeface="Mardoto Heavy"/>
              </a:rPr>
              <a:t>conclusion</a:t>
            </a:r>
          </a:p>
        </p:txBody>
      </p:sp>
      <p:sp>
        <p:nvSpPr>
          <p:cNvPr name="TextBox 10" id="10"/>
          <p:cNvSpPr txBox="true"/>
          <p:nvPr/>
        </p:nvSpPr>
        <p:spPr>
          <a:xfrm rot="0">
            <a:off x="1488708" y="4000116"/>
            <a:ext cx="15384161" cy="3171964"/>
          </a:xfrm>
          <a:prstGeom prst="rect">
            <a:avLst/>
          </a:prstGeom>
        </p:spPr>
        <p:txBody>
          <a:bodyPr anchor="t" rtlCol="false" tIns="0" lIns="0" bIns="0" rIns="0">
            <a:spAutoFit/>
          </a:bodyPr>
          <a:lstStyle/>
          <a:p>
            <a:pPr algn="just">
              <a:lnSpc>
                <a:spcPts val="3667"/>
              </a:lnSpc>
            </a:pPr>
            <a:r>
              <a:rPr lang="en-US" b="true" sz="2619">
                <a:solidFill>
                  <a:srgbClr val="000000"/>
                </a:solidFill>
                <a:latin typeface="Clear Sans Medium"/>
                <a:ea typeface="Clear Sans Medium"/>
                <a:cs typeface="Clear Sans Medium"/>
                <a:sym typeface="Clear Sans Medium"/>
              </a:rPr>
              <a:t>In conclusion, this project provides critical insights into the factors influencing employee attrition, such as work-life balance, compensation, and career development. These insights allow the organization to take targeted actions to improve employee retention, directly impacting business performance. Moving forward, the focus should be on refining retention strategies through continuous data analysis, implementing employee engagement initiatives, and measuring the effectiveness of interventions. This will help ensure that the company maintains a satisfied and motivated workforce, leading to long-term organizational stability and success.</a:t>
            </a:r>
          </a:p>
        </p:txBody>
      </p:sp>
      <p:grpSp>
        <p:nvGrpSpPr>
          <p:cNvPr name="Group 11" id="11"/>
          <p:cNvGrpSpPr/>
          <p:nvPr/>
        </p:nvGrpSpPr>
        <p:grpSpPr>
          <a:xfrm rot="0">
            <a:off x="-639150" y="7543555"/>
            <a:ext cx="2525192" cy="2479992"/>
            <a:chOff x="0" y="0"/>
            <a:chExt cx="604724" cy="593899"/>
          </a:xfrm>
        </p:grpSpPr>
        <p:sp>
          <p:nvSpPr>
            <p:cNvPr name="Freeform 12" id="12"/>
            <p:cNvSpPr/>
            <p:nvPr/>
          </p:nvSpPr>
          <p:spPr>
            <a:xfrm flipH="false" flipV="false" rot="0">
              <a:off x="0" y="0"/>
              <a:ext cx="604724" cy="593900"/>
            </a:xfrm>
            <a:custGeom>
              <a:avLst/>
              <a:gdLst/>
              <a:ahLst/>
              <a:cxnLst/>
              <a:rect r="r" b="b" t="t" l="l"/>
              <a:pathLst>
                <a:path h="593900" w="604724">
                  <a:moveTo>
                    <a:pt x="0" y="0"/>
                  </a:moveTo>
                  <a:lnTo>
                    <a:pt x="604724" y="0"/>
                  </a:lnTo>
                  <a:lnTo>
                    <a:pt x="604724" y="593900"/>
                  </a:lnTo>
                  <a:lnTo>
                    <a:pt x="0" y="593900"/>
                  </a:lnTo>
                  <a:close/>
                </a:path>
              </a:pathLst>
            </a:custGeom>
            <a:solidFill>
              <a:srgbClr val="306E80"/>
            </a:solidFill>
          </p:spPr>
        </p:sp>
        <p:sp>
          <p:nvSpPr>
            <p:cNvPr name="TextBox 13" id="13"/>
            <p:cNvSpPr txBox="true"/>
            <p:nvPr/>
          </p:nvSpPr>
          <p:spPr>
            <a:xfrm>
              <a:off x="0" y="19050"/>
              <a:ext cx="604724" cy="574849"/>
            </a:xfrm>
            <a:prstGeom prst="rect">
              <a:avLst/>
            </a:prstGeom>
          </p:spPr>
          <p:txBody>
            <a:bodyPr anchor="ctr" rtlCol="false" tIns="50800" lIns="50800" bIns="50800" rIns="50800"/>
            <a:lstStyle/>
            <a:p>
              <a:pPr algn="ctr">
                <a:lnSpc>
                  <a:spcPts val="1869"/>
                </a:lnSpc>
              </a:pPr>
            </a:p>
          </p:txBody>
        </p:sp>
      </p:grpSp>
      <p:sp>
        <p:nvSpPr>
          <p:cNvPr name="AutoShape 14" id="14"/>
          <p:cNvSpPr/>
          <p:nvPr/>
        </p:nvSpPr>
        <p:spPr>
          <a:xfrm flipV="true">
            <a:off x="1488708" y="3168337"/>
            <a:ext cx="4538856" cy="57150"/>
          </a:xfrm>
          <a:prstGeom prst="line">
            <a:avLst/>
          </a:prstGeom>
          <a:ln cap="flat" w="114300">
            <a:solidFill>
              <a:srgbClr val="306E80"/>
            </a:solidFill>
            <a:prstDash val="solid"/>
            <a:headEnd type="none" len="sm" w="sm"/>
            <a:tailEnd type="none" len="sm" w="sm"/>
          </a:ln>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1138" b="-14587"/>
            </a:stretch>
          </a:blipFill>
        </p:spPr>
      </p:sp>
      <p:sp>
        <p:nvSpPr>
          <p:cNvPr name="TextBox 3" id="3"/>
          <p:cNvSpPr txBox="true"/>
          <p:nvPr/>
        </p:nvSpPr>
        <p:spPr>
          <a:xfrm rot="0">
            <a:off x="1727448" y="3730657"/>
            <a:ext cx="14833104" cy="3860418"/>
          </a:xfrm>
          <a:prstGeom prst="rect">
            <a:avLst/>
          </a:prstGeom>
        </p:spPr>
        <p:txBody>
          <a:bodyPr anchor="t" rtlCol="false" tIns="0" lIns="0" bIns="0" rIns="0">
            <a:spAutoFit/>
          </a:bodyPr>
          <a:lstStyle/>
          <a:p>
            <a:pPr algn="ctr">
              <a:lnSpc>
                <a:spcPts val="14797"/>
              </a:lnSpc>
            </a:pPr>
            <a:r>
              <a:rPr lang="en-US" b="true" sz="15099" spc="1585">
                <a:solidFill>
                  <a:srgbClr val="306E80"/>
                </a:solidFill>
                <a:latin typeface="Mardoto Bold"/>
                <a:ea typeface="Mardoto Bold"/>
                <a:cs typeface="Mardoto Bold"/>
                <a:sym typeface="Mardoto Bold"/>
              </a:rPr>
              <a:t>ANY QUESTIONS ?</a:t>
            </a:r>
          </a:p>
        </p:txBody>
      </p:sp>
      <p:grpSp>
        <p:nvGrpSpPr>
          <p:cNvPr name="Group 4" id="4"/>
          <p:cNvGrpSpPr/>
          <p:nvPr/>
        </p:nvGrpSpPr>
        <p:grpSpPr>
          <a:xfrm rot="5400000">
            <a:off x="-635933" y="1183211"/>
            <a:ext cx="3858176" cy="1929088"/>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CB6A3"/>
            </a:solidFill>
          </p:spPr>
        </p:sp>
        <p:sp>
          <p:nvSpPr>
            <p:cNvPr name="TextBox 6" id="6"/>
            <p:cNvSpPr txBox="true"/>
            <p:nvPr/>
          </p:nvSpPr>
          <p:spPr>
            <a:xfrm>
              <a:off x="203200" y="120650"/>
              <a:ext cx="406400" cy="285750"/>
            </a:xfrm>
            <a:prstGeom prst="rect">
              <a:avLst/>
            </a:prstGeom>
          </p:spPr>
          <p:txBody>
            <a:bodyPr anchor="ctr" rtlCol="false" tIns="50800" lIns="50800" bIns="50800" rIns="50800"/>
            <a:lstStyle/>
            <a:p>
              <a:pPr algn="ctr">
                <a:lnSpc>
                  <a:spcPts val="1869"/>
                </a:lnSpc>
              </a:pPr>
            </a:p>
          </p:txBody>
        </p:sp>
      </p:grpSp>
      <p:grpSp>
        <p:nvGrpSpPr>
          <p:cNvPr name="Group 7" id="7"/>
          <p:cNvGrpSpPr/>
          <p:nvPr/>
        </p:nvGrpSpPr>
        <p:grpSpPr>
          <a:xfrm rot="-5400000">
            <a:off x="15083182" y="7133888"/>
            <a:ext cx="3823082" cy="1911541"/>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CB6A3"/>
            </a:solidFill>
          </p:spPr>
        </p:sp>
        <p:sp>
          <p:nvSpPr>
            <p:cNvPr name="TextBox 9" id="9"/>
            <p:cNvSpPr txBox="true"/>
            <p:nvPr/>
          </p:nvSpPr>
          <p:spPr>
            <a:xfrm>
              <a:off x="203200" y="120650"/>
              <a:ext cx="406400" cy="285750"/>
            </a:xfrm>
            <a:prstGeom prst="rect">
              <a:avLst/>
            </a:prstGeom>
          </p:spPr>
          <p:txBody>
            <a:bodyPr anchor="ctr" rtlCol="false" tIns="50800" lIns="50800" bIns="50800" rIns="50800"/>
            <a:lstStyle/>
            <a:p>
              <a:pPr algn="ctr">
                <a:lnSpc>
                  <a:spcPts val="1869"/>
                </a:lnSpc>
              </a:pP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1138" b="-14587"/>
            </a:stretch>
          </a:blipFill>
        </p:spPr>
      </p:sp>
      <p:sp>
        <p:nvSpPr>
          <p:cNvPr name="TextBox 3" id="3"/>
          <p:cNvSpPr txBox="true"/>
          <p:nvPr/>
        </p:nvSpPr>
        <p:spPr>
          <a:xfrm rot="0">
            <a:off x="1727448" y="3730657"/>
            <a:ext cx="14833104" cy="3860418"/>
          </a:xfrm>
          <a:prstGeom prst="rect">
            <a:avLst/>
          </a:prstGeom>
        </p:spPr>
        <p:txBody>
          <a:bodyPr anchor="t" rtlCol="false" tIns="0" lIns="0" bIns="0" rIns="0">
            <a:spAutoFit/>
          </a:bodyPr>
          <a:lstStyle/>
          <a:p>
            <a:pPr algn="ctr">
              <a:lnSpc>
                <a:spcPts val="14797"/>
              </a:lnSpc>
            </a:pPr>
            <a:r>
              <a:rPr lang="en-US" b="true" sz="15099" spc="1585">
                <a:solidFill>
                  <a:srgbClr val="306E80"/>
                </a:solidFill>
                <a:latin typeface="Mardoto Heavy"/>
                <a:ea typeface="Mardoto Heavy"/>
                <a:cs typeface="Mardoto Heavy"/>
                <a:sym typeface="Mardoto Heavy"/>
              </a:rPr>
              <a:t>THANK</a:t>
            </a:r>
          </a:p>
          <a:p>
            <a:pPr algn="ctr">
              <a:lnSpc>
                <a:spcPts val="14797"/>
              </a:lnSpc>
            </a:pPr>
            <a:r>
              <a:rPr lang="en-US" b="true" sz="15099" spc="1585">
                <a:solidFill>
                  <a:srgbClr val="306E80"/>
                </a:solidFill>
                <a:latin typeface="Mardoto Heavy"/>
                <a:ea typeface="Mardoto Heavy"/>
                <a:cs typeface="Mardoto Heavy"/>
                <a:sym typeface="Mardoto Heavy"/>
              </a:rPr>
              <a:t>YOU</a:t>
            </a:r>
          </a:p>
        </p:txBody>
      </p:sp>
      <p:grpSp>
        <p:nvGrpSpPr>
          <p:cNvPr name="Group 4" id="4"/>
          <p:cNvGrpSpPr/>
          <p:nvPr/>
        </p:nvGrpSpPr>
        <p:grpSpPr>
          <a:xfrm rot="5400000">
            <a:off x="-635933" y="1183211"/>
            <a:ext cx="3858176" cy="1929088"/>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CB6A3"/>
            </a:solidFill>
          </p:spPr>
        </p:sp>
        <p:sp>
          <p:nvSpPr>
            <p:cNvPr name="TextBox 6" id="6"/>
            <p:cNvSpPr txBox="true"/>
            <p:nvPr/>
          </p:nvSpPr>
          <p:spPr>
            <a:xfrm>
              <a:off x="203200" y="120650"/>
              <a:ext cx="406400" cy="285750"/>
            </a:xfrm>
            <a:prstGeom prst="rect">
              <a:avLst/>
            </a:prstGeom>
          </p:spPr>
          <p:txBody>
            <a:bodyPr anchor="ctr" rtlCol="false" tIns="50800" lIns="50800" bIns="50800" rIns="50800"/>
            <a:lstStyle/>
            <a:p>
              <a:pPr algn="ctr">
                <a:lnSpc>
                  <a:spcPts val="1869"/>
                </a:lnSpc>
              </a:pPr>
            </a:p>
          </p:txBody>
        </p:sp>
      </p:grpSp>
      <p:grpSp>
        <p:nvGrpSpPr>
          <p:cNvPr name="Group 7" id="7"/>
          <p:cNvGrpSpPr/>
          <p:nvPr/>
        </p:nvGrpSpPr>
        <p:grpSpPr>
          <a:xfrm rot="-5400000">
            <a:off x="15083182" y="7133888"/>
            <a:ext cx="3823082" cy="1911541"/>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406400" y="0"/>
                  </a:moveTo>
                  <a:lnTo>
                    <a:pt x="0" y="406400"/>
                  </a:lnTo>
                  <a:lnTo>
                    <a:pt x="203200" y="406400"/>
                  </a:lnTo>
                  <a:lnTo>
                    <a:pt x="203200" y="406400"/>
                  </a:lnTo>
                  <a:lnTo>
                    <a:pt x="609600" y="406400"/>
                  </a:lnTo>
                  <a:lnTo>
                    <a:pt x="609600" y="406400"/>
                  </a:lnTo>
                  <a:lnTo>
                    <a:pt x="812800" y="406400"/>
                  </a:lnTo>
                  <a:lnTo>
                    <a:pt x="406400" y="0"/>
                  </a:lnTo>
                  <a:close/>
                </a:path>
              </a:pathLst>
            </a:custGeom>
            <a:solidFill>
              <a:srgbClr val="ECB6A3"/>
            </a:solidFill>
          </p:spPr>
        </p:sp>
        <p:sp>
          <p:nvSpPr>
            <p:cNvPr name="TextBox 9" id="9"/>
            <p:cNvSpPr txBox="true"/>
            <p:nvPr/>
          </p:nvSpPr>
          <p:spPr>
            <a:xfrm>
              <a:off x="203200" y="120650"/>
              <a:ext cx="406400" cy="285750"/>
            </a:xfrm>
            <a:prstGeom prst="rect">
              <a:avLst/>
            </a:prstGeom>
          </p:spPr>
          <p:txBody>
            <a:bodyPr anchor="ctr" rtlCol="false" tIns="50800" lIns="50800" bIns="50800" rIns="50800"/>
            <a:lstStyle/>
            <a:p>
              <a:pPr algn="ctr">
                <a:lnSpc>
                  <a:spcPts val="186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06E80"/>
        </a:solidFill>
      </p:bgPr>
    </p:bg>
    <p:spTree>
      <p:nvGrpSpPr>
        <p:cNvPr id="1" name=""/>
        <p:cNvGrpSpPr/>
        <p:nvPr/>
      </p:nvGrpSpPr>
      <p:grpSpPr>
        <a:xfrm>
          <a:off x="0" y="0"/>
          <a:ext cx="0" cy="0"/>
          <a:chOff x="0" y="0"/>
          <a:chExt cx="0" cy="0"/>
        </a:xfrm>
      </p:grpSpPr>
      <p:sp>
        <p:nvSpPr>
          <p:cNvPr name="Freeform 2" id="2"/>
          <p:cNvSpPr/>
          <p:nvPr/>
        </p:nvSpPr>
        <p:spPr>
          <a:xfrm flipH="false" flipV="false" rot="0">
            <a:off x="3479446" y="35964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690460" y="-1580176"/>
            <a:ext cx="4452453" cy="8556356"/>
          </a:xfrm>
          <a:custGeom>
            <a:avLst/>
            <a:gdLst/>
            <a:ahLst/>
            <a:cxnLst/>
            <a:rect r="r" b="b" t="t" l="l"/>
            <a:pathLst>
              <a:path h="8556356" w="4452453">
                <a:moveTo>
                  <a:pt x="4452453" y="0"/>
                </a:moveTo>
                <a:lnTo>
                  <a:pt x="0" y="0"/>
                </a:lnTo>
                <a:lnTo>
                  <a:pt x="0" y="8556356"/>
                </a:lnTo>
                <a:lnTo>
                  <a:pt x="4452453" y="8556356"/>
                </a:lnTo>
                <a:lnTo>
                  <a:pt x="4452453" y="0"/>
                </a:lnTo>
                <a:close/>
              </a:path>
            </a:pathLst>
          </a:custGeom>
          <a:blipFill>
            <a:blip r:embed="rId4"/>
            <a:stretch>
              <a:fillRect l="0" t="0" r="0" b="0"/>
            </a:stretch>
          </a:blipFill>
        </p:spPr>
      </p:sp>
      <p:sp>
        <p:nvSpPr>
          <p:cNvPr name="TextBox 4" id="4"/>
          <p:cNvSpPr txBox="true"/>
          <p:nvPr/>
        </p:nvSpPr>
        <p:spPr>
          <a:xfrm rot="0">
            <a:off x="4943508" y="6527870"/>
            <a:ext cx="4873500" cy="415291"/>
          </a:xfrm>
          <a:prstGeom prst="rect">
            <a:avLst/>
          </a:prstGeom>
        </p:spPr>
        <p:txBody>
          <a:bodyPr anchor="t" rtlCol="false" tIns="0" lIns="0" bIns="0" rIns="0">
            <a:spAutoFit/>
          </a:bodyPr>
          <a:lstStyle/>
          <a:p>
            <a:pPr algn="l">
              <a:lnSpc>
                <a:spcPts val="3359"/>
              </a:lnSpc>
              <a:spcBef>
                <a:spcPct val="0"/>
              </a:spcBef>
            </a:pPr>
            <a:r>
              <a:rPr lang="en-US" b="true" sz="2399">
                <a:solidFill>
                  <a:srgbClr val="FFFFFF"/>
                </a:solidFill>
                <a:latin typeface="Mardoto Heavy"/>
                <a:ea typeface="Mardoto Heavy"/>
                <a:cs typeface="Mardoto Heavy"/>
                <a:sym typeface="Mardoto Heavy"/>
              </a:rPr>
              <a:t>Evaluate Employee Performance:</a:t>
            </a:r>
          </a:p>
        </p:txBody>
      </p:sp>
      <p:sp>
        <p:nvSpPr>
          <p:cNvPr name="Freeform 5" id="5"/>
          <p:cNvSpPr/>
          <p:nvPr/>
        </p:nvSpPr>
        <p:spPr>
          <a:xfrm flipH="false" flipV="false" rot="-10800000">
            <a:off x="15099123" y="5203330"/>
            <a:ext cx="4252774" cy="8109941"/>
          </a:xfrm>
          <a:custGeom>
            <a:avLst/>
            <a:gdLst/>
            <a:ahLst/>
            <a:cxnLst/>
            <a:rect r="r" b="b" t="t" l="l"/>
            <a:pathLst>
              <a:path h="8109941" w="4252774">
                <a:moveTo>
                  <a:pt x="0" y="0"/>
                </a:moveTo>
                <a:lnTo>
                  <a:pt x="4252774" y="0"/>
                </a:lnTo>
                <a:lnTo>
                  <a:pt x="4252774" y="8109940"/>
                </a:lnTo>
                <a:lnTo>
                  <a:pt x="0" y="8109940"/>
                </a:lnTo>
                <a:lnTo>
                  <a:pt x="0" y="0"/>
                </a:lnTo>
                <a:close/>
              </a:path>
            </a:pathLst>
          </a:custGeom>
          <a:blipFill>
            <a:blip r:embed="rId5"/>
            <a:stretch>
              <a:fillRect l="-764376" t="-10648" r="-242807" b="-72239"/>
            </a:stretch>
          </a:blipFill>
        </p:spPr>
      </p:sp>
      <p:sp>
        <p:nvSpPr>
          <p:cNvPr name="TextBox 6" id="6"/>
          <p:cNvSpPr txBox="true"/>
          <p:nvPr/>
        </p:nvSpPr>
        <p:spPr>
          <a:xfrm rot="0">
            <a:off x="4943508" y="4405453"/>
            <a:ext cx="3736180" cy="12496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Clear Sans"/>
                <a:ea typeface="Clear Sans"/>
                <a:cs typeface="Clear Sans"/>
                <a:sym typeface="Clear Sans"/>
              </a:rPr>
              <a:t>Identify employees likely to leave the company using factors such as age, income, job satisfaction, overtime, and work-life balance.</a:t>
            </a:r>
          </a:p>
        </p:txBody>
      </p:sp>
      <p:sp>
        <p:nvSpPr>
          <p:cNvPr name="TextBox 7" id="7"/>
          <p:cNvSpPr txBox="true"/>
          <p:nvPr/>
        </p:nvSpPr>
        <p:spPr>
          <a:xfrm rot="0">
            <a:off x="3479446" y="3814862"/>
            <a:ext cx="1203294"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Mardoto Heavy"/>
                <a:ea typeface="Mardoto Heavy"/>
                <a:cs typeface="Mardoto Heavy"/>
                <a:sym typeface="Mardoto Heavy"/>
              </a:rPr>
              <a:t>01</a:t>
            </a:r>
          </a:p>
        </p:txBody>
      </p:sp>
      <p:sp>
        <p:nvSpPr>
          <p:cNvPr name="TextBox 8" id="8"/>
          <p:cNvSpPr txBox="true"/>
          <p:nvPr/>
        </p:nvSpPr>
        <p:spPr>
          <a:xfrm rot="0">
            <a:off x="4943508" y="3897458"/>
            <a:ext cx="3913859" cy="415291"/>
          </a:xfrm>
          <a:prstGeom prst="rect">
            <a:avLst/>
          </a:prstGeom>
        </p:spPr>
        <p:txBody>
          <a:bodyPr anchor="t" rtlCol="false" tIns="0" lIns="0" bIns="0" rIns="0">
            <a:spAutoFit/>
          </a:bodyPr>
          <a:lstStyle/>
          <a:p>
            <a:pPr algn="l">
              <a:lnSpc>
                <a:spcPts val="3359"/>
              </a:lnSpc>
              <a:spcBef>
                <a:spcPct val="0"/>
              </a:spcBef>
            </a:pPr>
            <a:r>
              <a:rPr lang="en-US" b="true" sz="2399">
                <a:solidFill>
                  <a:srgbClr val="FFFFFF"/>
                </a:solidFill>
                <a:latin typeface="Mardoto Heavy"/>
                <a:ea typeface="Mardoto Heavy"/>
                <a:cs typeface="Mardoto Heavy"/>
                <a:sym typeface="Mardoto Heavy"/>
              </a:rPr>
              <a:t>Analyze Employee Attrition:</a:t>
            </a:r>
          </a:p>
        </p:txBody>
      </p:sp>
      <p:sp>
        <p:nvSpPr>
          <p:cNvPr name="TextBox 9" id="9"/>
          <p:cNvSpPr txBox="true"/>
          <p:nvPr/>
        </p:nvSpPr>
        <p:spPr>
          <a:xfrm rot="0">
            <a:off x="4943508" y="7035864"/>
            <a:ext cx="3736180" cy="12496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Clear Sans"/>
                <a:ea typeface="Clear Sans"/>
                <a:cs typeface="Clear Sans"/>
                <a:sym typeface="Clear Sans"/>
              </a:rPr>
              <a:t>Investigate the impact of job involvement, job satisfaction, and years at the company on employee performance ratings.</a:t>
            </a:r>
          </a:p>
        </p:txBody>
      </p:sp>
      <p:sp>
        <p:nvSpPr>
          <p:cNvPr name="TextBox 10" id="10"/>
          <p:cNvSpPr txBox="true"/>
          <p:nvPr/>
        </p:nvSpPr>
        <p:spPr>
          <a:xfrm rot="0">
            <a:off x="11043581" y="4405453"/>
            <a:ext cx="3817417" cy="12496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Clear Sans"/>
                <a:ea typeface="Clear Sans"/>
                <a:cs typeface="Clear Sans"/>
                <a:sym typeface="Clear Sans"/>
              </a:rPr>
              <a:t>Forecast employee salary based on features like age, years at the company, job satisfaction, and performance rating.</a:t>
            </a:r>
          </a:p>
        </p:txBody>
      </p:sp>
      <p:sp>
        <p:nvSpPr>
          <p:cNvPr name="TextBox 11" id="11"/>
          <p:cNvSpPr txBox="true"/>
          <p:nvPr/>
        </p:nvSpPr>
        <p:spPr>
          <a:xfrm rot="0">
            <a:off x="11043581" y="3897458"/>
            <a:ext cx="4873500" cy="464821"/>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Mardoto Heavy"/>
                <a:ea typeface="Mardoto Heavy"/>
                <a:cs typeface="Mardoto Heavy"/>
                <a:sym typeface="Mardoto Heavy"/>
              </a:rPr>
              <a:t>Assess Monthly Income:</a:t>
            </a:r>
          </a:p>
        </p:txBody>
      </p:sp>
      <p:sp>
        <p:nvSpPr>
          <p:cNvPr name="TextBox 12" id="12"/>
          <p:cNvSpPr txBox="true"/>
          <p:nvPr/>
        </p:nvSpPr>
        <p:spPr>
          <a:xfrm rot="0">
            <a:off x="11043581" y="7035864"/>
            <a:ext cx="3654943" cy="12496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Clear Sans"/>
                <a:ea typeface="Clear Sans"/>
                <a:cs typeface="Clear Sans"/>
                <a:sym typeface="Clear Sans"/>
              </a:rPr>
              <a:t>Analyze the factors influencing employee job satisfaction, focusing on work-life balance, overtime, and training opportunities.</a:t>
            </a:r>
          </a:p>
        </p:txBody>
      </p:sp>
      <p:sp>
        <p:nvSpPr>
          <p:cNvPr name="TextBox 13" id="13"/>
          <p:cNvSpPr txBox="true"/>
          <p:nvPr/>
        </p:nvSpPr>
        <p:spPr>
          <a:xfrm rot="0">
            <a:off x="11043581" y="6527870"/>
            <a:ext cx="4873500" cy="464821"/>
          </a:xfrm>
          <a:prstGeom prst="rect">
            <a:avLst/>
          </a:prstGeom>
        </p:spPr>
        <p:txBody>
          <a:bodyPr anchor="t" rtlCol="false" tIns="0" lIns="0" bIns="0" rIns="0">
            <a:spAutoFit/>
          </a:bodyPr>
          <a:lstStyle/>
          <a:p>
            <a:pPr algn="l">
              <a:lnSpc>
                <a:spcPts val="3779"/>
              </a:lnSpc>
              <a:spcBef>
                <a:spcPct val="0"/>
              </a:spcBef>
            </a:pPr>
            <a:r>
              <a:rPr lang="en-US" b="true" sz="2699">
                <a:solidFill>
                  <a:srgbClr val="FFFFFF"/>
                </a:solidFill>
                <a:latin typeface="Mardoto Heavy"/>
                <a:ea typeface="Mardoto Heavy"/>
                <a:cs typeface="Mardoto Heavy"/>
                <a:sym typeface="Mardoto Heavy"/>
              </a:rPr>
              <a:t>Measure Job Satisfaction:</a:t>
            </a:r>
          </a:p>
        </p:txBody>
      </p:sp>
      <p:sp>
        <p:nvSpPr>
          <p:cNvPr name="TextBox 14" id="14"/>
          <p:cNvSpPr txBox="true"/>
          <p:nvPr/>
        </p:nvSpPr>
        <p:spPr>
          <a:xfrm rot="0">
            <a:off x="3422550" y="2212383"/>
            <a:ext cx="11442900" cy="1009650"/>
          </a:xfrm>
          <a:prstGeom prst="rect">
            <a:avLst/>
          </a:prstGeom>
        </p:spPr>
        <p:txBody>
          <a:bodyPr anchor="t" rtlCol="false" tIns="0" lIns="0" bIns="0" rIns="0">
            <a:spAutoFit/>
          </a:bodyPr>
          <a:lstStyle/>
          <a:p>
            <a:pPr algn="ctr">
              <a:lnSpc>
                <a:spcPts val="7920"/>
              </a:lnSpc>
            </a:pPr>
            <a:r>
              <a:rPr lang="en-US" sz="6600" b="true">
                <a:solidFill>
                  <a:srgbClr val="FFFFFF"/>
                </a:solidFill>
                <a:latin typeface="Mardoto Heavy"/>
                <a:ea typeface="Mardoto Heavy"/>
                <a:cs typeface="Mardoto Heavy"/>
                <a:sym typeface="Mardoto Heavy"/>
              </a:rPr>
              <a:t>Key Objectives</a:t>
            </a:r>
          </a:p>
        </p:txBody>
      </p:sp>
      <p:sp>
        <p:nvSpPr>
          <p:cNvPr name="Freeform 15" id="15"/>
          <p:cNvSpPr/>
          <p:nvPr/>
        </p:nvSpPr>
        <p:spPr>
          <a:xfrm flipH="false" flipV="false" rot="0">
            <a:off x="3479446" y="6169555"/>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3479446" y="6407014"/>
            <a:ext cx="1203294"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Mardoto Heavy"/>
                <a:ea typeface="Mardoto Heavy"/>
                <a:cs typeface="Mardoto Heavy"/>
                <a:sym typeface="Mardoto Heavy"/>
              </a:rPr>
              <a:t>03</a:t>
            </a:r>
          </a:p>
        </p:txBody>
      </p:sp>
      <p:sp>
        <p:nvSpPr>
          <p:cNvPr name="Freeform 17" id="17"/>
          <p:cNvSpPr/>
          <p:nvPr/>
        </p:nvSpPr>
        <p:spPr>
          <a:xfrm flipH="false" flipV="false" rot="0">
            <a:off x="9630436" y="3596453"/>
            <a:ext cx="1222090" cy="1222090"/>
          </a:xfrm>
          <a:custGeom>
            <a:avLst/>
            <a:gdLst/>
            <a:ahLst/>
            <a:cxnLst/>
            <a:rect r="r" b="b" t="t" l="l"/>
            <a:pathLst>
              <a:path h="1222090" w="1222090">
                <a:moveTo>
                  <a:pt x="0" y="0"/>
                </a:moveTo>
                <a:lnTo>
                  <a:pt x="1222090" y="0"/>
                </a:lnTo>
                <a:lnTo>
                  <a:pt x="1222090" y="1222090"/>
                </a:lnTo>
                <a:lnTo>
                  <a:pt x="0" y="1222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8" id="18"/>
          <p:cNvSpPr txBox="true"/>
          <p:nvPr/>
        </p:nvSpPr>
        <p:spPr>
          <a:xfrm rot="0">
            <a:off x="9630436" y="3814862"/>
            <a:ext cx="1203294"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Mardoto Heavy"/>
                <a:ea typeface="Mardoto Heavy"/>
                <a:cs typeface="Mardoto Heavy"/>
                <a:sym typeface="Mardoto Heavy"/>
              </a:rPr>
              <a:t>02</a:t>
            </a:r>
          </a:p>
        </p:txBody>
      </p:sp>
      <p:sp>
        <p:nvSpPr>
          <p:cNvPr name="Freeform 19" id="19"/>
          <p:cNvSpPr/>
          <p:nvPr/>
        </p:nvSpPr>
        <p:spPr>
          <a:xfrm flipH="false" flipV="false" rot="0">
            <a:off x="9611641" y="6169555"/>
            <a:ext cx="1222090" cy="1222090"/>
          </a:xfrm>
          <a:custGeom>
            <a:avLst/>
            <a:gdLst/>
            <a:ahLst/>
            <a:cxnLst/>
            <a:rect r="r" b="b" t="t" l="l"/>
            <a:pathLst>
              <a:path h="1222090" w="1222090">
                <a:moveTo>
                  <a:pt x="0" y="0"/>
                </a:moveTo>
                <a:lnTo>
                  <a:pt x="1222089" y="0"/>
                </a:lnTo>
                <a:lnTo>
                  <a:pt x="1222089" y="1222090"/>
                </a:lnTo>
                <a:lnTo>
                  <a:pt x="0" y="1222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9611641" y="6402775"/>
            <a:ext cx="1203294"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Mardoto Heavy"/>
                <a:ea typeface="Mardoto Heavy"/>
                <a:cs typeface="Mardoto Heavy"/>
                <a:sym typeface="Mardoto Heavy"/>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61138" b="-14587"/>
            </a:stretch>
          </a:blipFill>
        </p:spPr>
      </p:sp>
      <p:grpSp>
        <p:nvGrpSpPr>
          <p:cNvPr name="Group 3" id="3"/>
          <p:cNvGrpSpPr/>
          <p:nvPr/>
        </p:nvGrpSpPr>
        <p:grpSpPr>
          <a:xfrm rot="0">
            <a:off x="1043460" y="2168572"/>
            <a:ext cx="896896" cy="89689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B6A4"/>
            </a:solidFill>
          </p:spPr>
        </p:sp>
        <p:sp>
          <p:nvSpPr>
            <p:cNvPr name="TextBox 5" id="5"/>
            <p:cNvSpPr txBox="true"/>
            <p:nvPr/>
          </p:nvSpPr>
          <p:spPr>
            <a:xfrm>
              <a:off x="76200" y="95250"/>
              <a:ext cx="660400" cy="641350"/>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356174" y="333422"/>
            <a:ext cx="5108174" cy="1085895"/>
            <a:chOff x="0" y="0"/>
            <a:chExt cx="1397984" cy="297183"/>
          </a:xfrm>
        </p:grpSpPr>
        <p:sp>
          <p:nvSpPr>
            <p:cNvPr name="Freeform 7" id="7"/>
            <p:cNvSpPr/>
            <p:nvPr/>
          </p:nvSpPr>
          <p:spPr>
            <a:xfrm flipH="false" flipV="false" rot="0">
              <a:off x="0" y="0"/>
              <a:ext cx="1397984" cy="297183"/>
            </a:xfrm>
            <a:custGeom>
              <a:avLst/>
              <a:gdLst/>
              <a:ahLst/>
              <a:cxnLst/>
              <a:rect r="r" b="b" t="t" l="l"/>
              <a:pathLst>
                <a:path h="297183" w="1397984">
                  <a:moveTo>
                    <a:pt x="0" y="0"/>
                  </a:moveTo>
                  <a:lnTo>
                    <a:pt x="1397984" y="0"/>
                  </a:lnTo>
                  <a:lnTo>
                    <a:pt x="1397984" y="297183"/>
                  </a:lnTo>
                  <a:lnTo>
                    <a:pt x="0" y="297183"/>
                  </a:lnTo>
                  <a:close/>
                </a:path>
              </a:pathLst>
            </a:custGeom>
            <a:solidFill>
              <a:srgbClr val="ECB6A3"/>
            </a:solidFill>
          </p:spPr>
        </p:sp>
        <p:sp>
          <p:nvSpPr>
            <p:cNvPr name="TextBox 8" id="8"/>
            <p:cNvSpPr txBox="true"/>
            <p:nvPr/>
          </p:nvSpPr>
          <p:spPr>
            <a:xfrm>
              <a:off x="0" y="-104775"/>
              <a:ext cx="1397984" cy="401958"/>
            </a:xfrm>
            <a:prstGeom prst="rect">
              <a:avLst/>
            </a:prstGeom>
          </p:spPr>
          <p:txBody>
            <a:bodyPr anchor="ctr" rtlCol="false" tIns="50800" lIns="50800" bIns="50800" rIns="50800"/>
            <a:lstStyle/>
            <a:p>
              <a:pPr algn="ctr">
                <a:lnSpc>
                  <a:spcPts val="7139"/>
                </a:lnSpc>
              </a:pPr>
            </a:p>
          </p:txBody>
        </p:sp>
      </p:grpSp>
      <p:sp>
        <p:nvSpPr>
          <p:cNvPr name="TextBox 9" id="9"/>
          <p:cNvSpPr txBox="true"/>
          <p:nvPr/>
        </p:nvSpPr>
        <p:spPr>
          <a:xfrm rot="0">
            <a:off x="561740" y="432251"/>
            <a:ext cx="7856167" cy="869188"/>
          </a:xfrm>
          <a:prstGeom prst="rect">
            <a:avLst/>
          </a:prstGeom>
        </p:spPr>
        <p:txBody>
          <a:bodyPr anchor="t" rtlCol="false" tIns="0" lIns="0" bIns="0" rIns="0">
            <a:spAutoFit/>
          </a:bodyPr>
          <a:lstStyle/>
          <a:p>
            <a:pPr algn="l">
              <a:lnSpc>
                <a:spcPts val="6776"/>
              </a:lnSpc>
            </a:pPr>
            <a:r>
              <a:rPr lang="en-US" sz="5600" b="true">
                <a:solidFill>
                  <a:srgbClr val="000000"/>
                </a:solidFill>
                <a:latin typeface="Mardoto Heavy"/>
                <a:ea typeface="Mardoto Heavy"/>
                <a:cs typeface="Mardoto Heavy"/>
                <a:sym typeface="Mardoto Heavy"/>
              </a:rPr>
              <a:t>Project Scope</a:t>
            </a:r>
          </a:p>
        </p:txBody>
      </p:sp>
      <p:sp>
        <p:nvSpPr>
          <p:cNvPr name="TextBox 10" id="10"/>
          <p:cNvSpPr txBox="true"/>
          <p:nvPr/>
        </p:nvSpPr>
        <p:spPr>
          <a:xfrm rot="0">
            <a:off x="2187464" y="2200691"/>
            <a:ext cx="5573661" cy="565785"/>
          </a:xfrm>
          <a:prstGeom prst="rect">
            <a:avLst/>
          </a:prstGeom>
        </p:spPr>
        <p:txBody>
          <a:bodyPr anchor="t" rtlCol="false" tIns="0" lIns="0" bIns="0" rIns="0">
            <a:spAutoFit/>
          </a:bodyPr>
          <a:lstStyle/>
          <a:p>
            <a:pPr algn="ctr">
              <a:lnSpc>
                <a:spcPts val="4619"/>
              </a:lnSpc>
            </a:pPr>
            <a:r>
              <a:rPr lang="en-US" b="true" sz="2999">
                <a:solidFill>
                  <a:srgbClr val="000000"/>
                </a:solidFill>
                <a:latin typeface="Mardoto Heavy"/>
                <a:ea typeface="Mardoto Heavy"/>
                <a:cs typeface="Mardoto Heavy"/>
                <a:sym typeface="Mardoto Heavy"/>
              </a:rPr>
              <a:t>Data Cleaning and Preparation</a:t>
            </a:r>
          </a:p>
        </p:txBody>
      </p:sp>
      <p:sp>
        <p:nvSpPr>
          <p:cNvPr name="TextBox 11" id="11"/>
          <p:cNvSpPr txBox="true"/>
          <p:nvPr/>
        </p:nvSpPr>
        <p:spPr>
          <a:xfrm rot="0">
            <a:off x="2187464" y="2809689"/>
            <a:ext cx="5519929" cy="1180964"/>
          </a:xfrm>
          <a:prstGeom prst="rect">
            <a:avLst/>
          </a:prstGeom>
        </p:spPr>
        <p:txBody>
          <a:bodyPr anchor="t" rtlCol="false" tIns="0" lIns="0" bIns="0" rIns="0">
            <a:spAutoFit/>
          </a:bodyPr>
          <a:lstStyle/>
          <a:p>
            <a:pPr algn="ctr">
              <a:lnSpc>
                <a:spcPts val="3157"/>
              </a:lnSpc>
            </a:pPr>
            <a:r>
              <a:rPr lang="en-US" sz="2255">
                <a:solidFill>
                  <a:srgbClr val="000000"/>
                </a:solidFill>
                <a:latin typeface="Clear Sans"/>
                <a:ea typeface="Clear Sans"/>
                <a:cs typeface="Clear Sans"/>
                <a:sym typeface="Clear Sans"/>
              </a:rPr>
              <a:t>Clean and preprocess employee data, including demographics, job satisfaction, performance ratings, and attrition status.</a:t>
            </a:r>
          </a:p>
        </p:txBody>
      </p:sp>
      <p:sp>
        <p:nvSpPr>
          <p:cNvPr name="TextBox 12" id="12"/>
          <p:cNvSpPr txBox="true"/>
          <p:nvPr/>
        </p:nvSpPr>
        <p:spPr>
          <a:xfrm rot="0">
            <a:off x="1028700" y="2361274"/>
            <a:ext cx="944958" cy="447778"/>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Mardoto Heavy"/>
                <a:ea typeface="Mardoto Heavy"/>
                <a:cs typeface="Mardoto Heavy"/>
                <a:sym typeface="Mardoto Heavy"/>
              </a:rPr>
              <a:t>01</a:t>
            </a:r>
          </a:p>
        </p:txBody>
      </p:sp>
      <p:sp>
        <p:nvSpPr>
          <p:cNvPr name="TextBox 13" id="13"/>
          <p:cNvSpPr txBox="true"/>
          <p:nvPr/>
        </p:nvSpPr>
        <p:spPr>
          <a:xfrm rot="0">
            <a:off x="11265653" y="2200691"/>
            <a:ext cx="5573661" cy="565785"/>
          </a:xfrm>
          <a:prstGeom prst="rect">
            <a:avLst/>
          </a:prstGeom>
        </p:spPr>
        <p:txBody>
          <a:bodyPr anchor="t" rtlCol="false" tIns="0" lIns="0" bIns="0" rIns="0">
            <a:spAutoFit/>
          </a:bodyPr>
          <a:lstStyle/>
          <a:p>
            <a:pPr algn="ctr">
              <a:lnSpc>
                <a:spcPts val="4619"/>
              </a:lnSpc>
            </a:pPr>
            <a:r>
              <a:rPr lang="en-US" b="true" sz="2999">
                <a:solidFill>
                  <a:srgbClr val="000000"/>
                </a:solidFill>
                <a:latin typeface="Mardoto Heavy"/>
                <a:ea typeface="Mardoto Heavy"/>
                <a:cs typeface="Mardoto Heavy"/>
                <a:sym typeface="Mardoto Heavy"/>
              </a:rPr>
              <a:t>Exploratory Data Analysis (EDA)</a:t>
            </a:r>
          </a:p>
        </p:txBody>
      </p:sp>
      <p:sp>
        <p:nvSpPr>
          <p:cNvPr name="TextBox 14" id="14"/>
          <p:cNvSpPr txBox="true"/>
          <p:nvPr/>
        </p:nvSpPr>
        <p:spPr>
          <a:xfrm rot="0">
            <a:off x="11265653" y="2797197"/>
            <a:ext cx="5519929" cy="1180964"/>
          </a:xfrm>
          <a:prstGeom prst="rect">
            <a:avLst/>
          </a:prstGeom>
        </p:spPr>
        <p:txBody>
          <a:bodyPr anchor="t" rtlCol="false" tIns="0" lIns="0" bIns="0" rIns="0">
            <a:spAutoFit/>
          </a:bodyPr>
          <a:lstStyle/>
          <a:p>
            <a:pPr algn="ctr">
              <a:lnSpc>
                <a:spcPts val="3157"/>
              </a:lnSpc>
            </a:pPr>
            <a:r>
              <a:rPr lang="en-US" sz="2255">
                <a:solidFill>
                  <a:srgbClr val="000000"/>
                </a:solidFill>
                <a:latin typeface="Clear Sans"/>
                <a:ea typeface="Clear Sans"/>
                <a:cs typeface="Clear Sans"/>
                <a:sym typeface="Clear Sans"/>
              </a:rPr>
              <a:t>Analyze employee attributes to identify patterns and relationships affecting attrition, income, and performance.</a:t>
            </a:r>
            <a:r>
              <a:rPr lang="en-US" sz="2255">
                <a:solidFill>
                  <a:srgbClr val="000000"/>
                </a:solidFill>
                <a:latin typeface="Clear Sans"/>
                <a:ea typeface="Clear Sans"/>
                <a:cs typeface="Clear Sans"/>
                <a:sym typeface="Clear Sans"/>
              </a:rPr>
              <a:t>.</a:t>
            </a:r>
          </a:p>
        </p:txBody>
      </p:sp>
      <p:grpSp>
        <p:nvGrpSpPr>
          <p:cNvPr name="Group 15" id="15"/>
          <p:cNvGrpSpPr/>
          <p:nvPr/>
        </p:nvGrpSpPr>
        <p:grpSpPr>
          <a:xfrm rot="0">
            <a:off x="10116160" y="2168572"/>
            <a:ext cx="896896" cy="89689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B6A4"/>
            </a:solidFill>
          </p:spPr>
        </p:sp>
        <p:sp>
          <p:nvSpPr>
            <p:cNvPr name="TextBox 17" id="17"/>
            <p:cNvSpPr txBox="true"/>
            <p:nvPr/>
          </p:nvSpPr>
          <p:spPr>
            <a:xfrm>
              <a:off x="76200" y="95250"/>
              <a:ext cx="660400" cy="641350"/>
            </a:xfrm>
            <a:prstGeom prst="rect">
              <a:avLst/>
            </a:prstGeom>
          </p:spPr>
          <p:txBody>
            <a:bodyPr anchor="ctr" rtlCol="false" tIns="50800" lIns="50800" bIns="50800" rIns="50800"/>
            <a:lstStyle/>
            <a:p>
              <a:pPr algn="ctr">
                <a:lnSpc>
                  <a:spcPts val="1869"/>
                </a:lnSpc>
              </a:pPr>
            </a:p>
          </p:txBody>
        </p:sp>
      </p:grpSp>
      <p:sp>
        <p:nvSpPr>
          <p:cNvPr name="TextBox 18" id="18"/>
          <p:cNvSpPr txBox="true"/>
          <p:nvPr/>
        </p:nvSpPr>
        <p:spPr>
          <a:xfrm rot="0">
            <a:off x="10106890" y="2361274"/>
            <a:ext cx="944958" cy="447778"/>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Mardoto Heavy"/>
                <a:ea typeface="Mardoto Heavy"/>
                <a:cs typeface="Mardoto Heavy"/>
                <a:sym typeface="Mardoto Heavy"/>
              </a:rPr>
              <a:t>02</a:t>
            </a:r>
          </a:p>
        </p:txBody>
      </p:sp>
      <p:sp>
        <p:nvSpPr>
          <p:cNvPr name="TextBox 19" id="19"/>
          <p:cNvSpPr txBox="true"/>
          <p:nvPr/>
        </p:nvSpPr>
        <p:spPr>
          <a:xfrm rot="0">
            <a:off x="2207714" y="5479434"/>
            <a:ext cx="5573661" cy="580517"/>
          </a:xfrm>
          <a:prstGeom prst="rect">
            <a:avLst/>
          </a:prstGeom>
        </p:spPr>
        <p:txBody>
          <a:bodyPr anchor="t" rtlCol="false" tIns="0" lIns="0" bIns="0" rIns="0">
            <a:spAutoFit/>
          </a:bodyPr>
          <a:lstStyle/>
          <a:p>
            <a:pPr algn="ctr">
              <a:lnSpc>
                <a:spcPts val="4773"/>
              </a:lnSpc>
            </a:pPr>
            <a:r>
              <a:rPr lang="en-US" b="true" sz="3099">
                <a:solidFill>
                  <a:srgbClr val="000000"/>
                </a:solidFill>
                <a:latin typeface="Mardoto Heavy"/>
                <a:ea typeface="Mardoto Heavy"/>
                <a:cs typeface="Mardoto Heavy"/>
                <a:sym typeface="Mardoto Heavy"/>
              </a:rPr>
              <a:t>Predictive Modeling</a:t>
            </a:r>
          </a:p>
        </p:txBody>
      </p:sp>
      <p:sp>
        <p:nvSpPr>
          <p:cNvPr name="TextBox 20" id="20"/>
          <p:cNvSpPr txBox="true"/>
          <p:nvPr/>
        </p:nvSpPr>
        <p:spPr>
          <a:xfrm rot="0">
            <a:off x="2207714" y="6097958"/>
            <a:ext cx="5519929" cy="1271134"/>
          </a:xfrm>
          <a:prstGeom prst="rect">
            <a:avLst/>
          </a:prstGeom>
        </p:spPr>
        <p:txBody>
          <a:bodyPr anchor="t" rtlCol="false" tIns="0" lIns="0" bIns="0" rIns="0">
            <a:spAutoFit/>
          </a:bodyPr>
          <a:lstStyle/>
          <a:p>
            <a:pPr algn="ctr">
              <a:lnSpc>
                <a:spcPts val="3437"/>
              </a:lnSpc>
            </a:pPr>
            <a:r>
              <a:rPr lang="en-US" sz="2455">
                <a:solidFill>
                  <a:srgbClr val="000000"/>
                </a:solidFill>
                <a:latin typeface="Clear Sans"/>
                <a:ea typeface="Clear Sans"/>
                <a:cs typeface="Clear Sans"/>
                <a:sym typeface="Clear Sans"/>
              </a:rPr>
              <a:t>C</a:t>
            </a:r>
            <a:r>
              <a:rPr lang="en-US" sz="2455">
                <a:solidFill>
                  <a:srgbClr val="000000"/>
                </a:solidFill>
                <a:latin typeface="Clear Sans"/>
                <a:ea typeface="Clear Sans"/>
                <a:cs typeface="Clear Sans"/>
                <a:sym typeface="Clear Sans"/>
              </a:rPr>
              <a:t>reate models to analyze factors influencing employee satisfaction and performance ratings..</a:t>
            </a:r>
          </a:p>
        </p:txBody>
      </p:sp>
      <p:grpSp>
        <p:nvGrpSpPr>
          <p:cNvPr name="Group 21" id="21"/>
          <p:cNvGrpSpPr/>
          <p:nvPr/>
        </p:nvGrpSpPr>
        <p:grpSpPr>
          <a:xfrm rot="0">
            <a:off x="1043460" y="5443726"/>
            <a:ext cx="896896" cy="89689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B6A4"/>
            </a:solidFill>
          </p:spPr>
        </p:sp>
        <p:sp>
          <p:nvSpPr>
            <p:cNvPr name="TextBox 23" id="23"/>
            <p:cNvSpPr txBox="true"/>
            <p:nvPr/>
          </p:nvSpPr>
          <p:spPr>
            <a:xfrm>
              <a:off x="76200" y="95250"/>
              <a:ext cx="660400" cy="641350"/>
            </a:xfrm>
            <a:prstGeom prst="rect">
              <a:avLst/>
            </a:prstGeom>
          </p:spPr>
          <p:txBody>
            <a:bodyPr anchor="ctr" rtlCol="false" tIns="50800" lIns="50800" bIns="50800" rIns="50800"/>
            <a:lstStyle/>
            <a:p>
              <a:pPr algn="ctr">
                <a:lnSpc>
                  <a:spcPts val="1869"/>
                </a:lnSpc>
              </a:pPr>
            </a:p>
          </p:txBody>
        </p:sp>
      </p:grpSp>
      <p:sp>
        <p:nvSpPr>
          <p:cNvPr name="TextBox 24" id="24"/>
          <p:cNvSpPr txBox="true"/>
          <p:nvPr/>
        </p:nvSpPr>
        <p:spPr>
          <a:xfrm rot="0">
            <a:off x="1048950" y="5640018"/>
            <a:ext cx="944958" cy="447778"/>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Mardoto Heavy"/>
                <a:ea typeface="Mardoto Heavy"/>
                <a:cs typeface="Mardoto Heavy"/>
                <a:sym typeface="Mardoto Heavy"/>
              </a:rPr>
              <a:t>03</a:t>
            </a:r>
          </a:p>
        </p:txBody>
      </p:sp>
      <p:sp>
        <p:nvSpPr>
          <p:cNvPr name="TextBox 25" id="25"/>
          <p:cNvSpPr txBox="true"/>
          <p:nvPr/>
        </p:nvSpPr>
        <p:spPr>
          <a:xfrm rot="0">
            <a:off x="12251983" y="5591894"/>
            <a:ext cx="3223260" cy="580517"/>
          </a:xfrm>
          <a:prstGeom prst="rect">
            <a:avLst/>
          </a:prstGeom>
        </p:spPr>
        <p:txBody>
          <a:bodyPr anchor="t" rtlCol="false" tIns="0" lIns="0" bIns="0" rIns="0">
            <a:spAutoFit/>
          </a:bodyPr>
          <a:lstStyle/>
          <a:p>
            <a:pPr algn="ctr">
              <a:lnSpc>
                <a:spcPts val="4773"/>
              </a:lnSpc>
            </a:pPr>
            <a:r>
              <a:rPr lang="en-US" b="true" sz="3099">
                <a:solidFill>
                  <a:srgbClr val="000000"/>
                </a:solidFill>
                <a:latin typeface="Mardoto Heavy"/>
                <a:ea typeface="Mardoto Heavy"/>
                <a:cs typeface="Mardoto Heavy"/>
                <a:sym typeface="Mardoto Heavy"/>
              </a:rPr>
              <a:t>Data Visualization</a:t>
            </a:r>
          </a:p>
        </p:txBody>
      </p:sp>
      <p:sp>
        <p:nvSpPr>
          <p:cNvPr name="TextBox 26" id="26"/>
          <p:cNvSpPr txBox="true"/>
          <p:nvPr/>
        </p:nvSpPr>
        <p:spPr>
          <a:xfrm rot="0">
            <a:off x="11271143" y="6172411"/>
            <a:ext cx="5519929" cy="923155"/>
          </a:xfrm>
          <a:prstGeom prst="rect">
            <a:avLst/>
          </a:prstGeom>
        </p:spPr>
        <p:txBody>
          <a:bodyPr anchor="t" rtlCol="false" tIns="0" lIns="0" bIns="0" rIns="0">
            <a:spAutoFit/>
          </a:bodyPr>
          <a:lstStyle/>
          <a:p>
            <a:pPr algn="ctr">
              <a:lnSpc>
                <a:spcPts val="3717"/>
              </a:lnSpc>
            </a:pPr>
            <a:r>
              <a:rPr lang="en-US" sz="2655">
                <a:solidFill>
                  <a:srgbClr val="000000"/>
                </a:solidFill>
                <a:latin typeface="Clear Sans"/>
                <a:ea typeface="Clear Sans"/>
                <a:cs typeface="Clear Sans"/>
                <a:sym typeface="Clear Sans"/>
              </a:rPr>
              <a:t>D</a:t>
            </a:r>
            <a:r>
              <a:rPr lang="en-US" sz="2655">
                <a:solidFill>
                  <a:srgbClr val="000000"/>
                </a:solidFill>
                <a:latin typeface="Clear Sans"/>
                <a:ea typeface="Clear Sans"/>
                <a:cs typeface="Clear Sans"/>
                <a:sym typeface="Clear Sans"/>
              </a:rPr>
              <a:t>evelop dashboards to effectively communicate insights and findings.</a:t>
            </a:r>
          </a:p>
        </p:txBody>
      </p:sp>
      <p:grpSp>
        <p:nvGrpSpPr>
          <p:cNvPr name="Group 27" id="27"/>
          <p:cNvGrpSpPr/>
          <p:nvPr/>
        </p:nvGrpSpPr>
        <p:grpSpPr>
          <a:xfrm rot="0">
            <a:off x="10106890" y="5527704"/>
            <a:ext cx="896896" cy="89689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B6A4"/>
            </a:solidFill>
          </p:spPr>
        </p:sp>
        <p:sp>
          <p:nvSpPr>
            <p:cNvPr name="TextBox 29" id="29"/>
            <p:cNvSpPr txBox="true"/>
            <p:nvPr/>
          </p:nvSpPr>
          <p:spPr>
            <a:xfrm>
              <a:off x="76200" y="95250"/>
              <a:ext cx="660400" cy="641350"/>
            </a:xfrm>
            <a:prstGeom prst="rect">
              <a:avLst/>
            </a:prstGeom>
          </p:spPr>
          <p:txBody>
            <a:bodyPr anchor="ctr" rtlCol="false" tIns="50800" lIns="50800" bIns="50800" rIns="50800"/>
            <a:lstStyle/>
            <a:p>
              <a:pPr algn="ctr">
                <a:lnSpc>
                  <a:spcPts val="1869"/>
                </a:lnSpc>
              </a:pPr>
            </a:p>
          </p:txBody>
        </p:sp>
      </p:grpSp>
      <p:sp>
        <p:nvSpPr>
          <p:cNvPr name="TextBox 30" id="30"/>
          <p:cNvSpPr txBox="true"/>
          <p:nvPr/>
        </p:nvSpPr>
        <p:spPr>
          <a:xfrm rot="0">
            <a:off x="10112379" y="5723997"/>
            <a:ext cx="944958" cy="447778"/>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Mardoto Heavy"/>
                <a:ea typeface="Mardoto Heavy"/>
                <a:cs typeface="Mardoto Heavy"/>
                <a:sym typeface="Mardoto Heavy"/>
              </a:rPr>
              <a:t>04</a:t>
            </a:r>
          </a:p>
        </p:txBody>
      </p:sp>
      <p:sp>
        <p:nvSpPr>
          <p:cNvPr name="TextBox 31" id="31"/>
          <p:cNvSpPr txBox="true"/>
          <p:nvPr/>
        </p:nvSpPr>
        <p:spPr>
          <a:xfrm rot="0">
            <a:off x="6939296" y="8116159"/>
            <a:ext cx="6001767" cy="487807"/>
          </a:xfrm>
          <a:prstGeom prst="rect">
            <a:avLst/>
          </a:prstGeom>
        </p:spPr>
        <p:txBody>
          <a:bodyPr anchor="t" rtlCol="false" tIns="0" lIns="0" bIns="0" rIns="0">
            <a:spAutoFit/>
          </a:bodyPr>
          <a:lstStyle/>
          <a:p>
            <a:pPr algn="l">
              <a:lnSpc>
                <a:spcPts val="4004"/>
              </a:lnSpc>
            </a:pPr>
            <a:r>
              <a:rPr lang="en-US" sz="2600" b="true">
                <a:solidFill>
                  <a:srgbClr val="000000"/>
                </a:solidFill>
                <a:latin typeface="Mardoto Heavy"/>
                <a:ea typeface="Mardoto Heavy"/>
                <a:cs typeface="Mardoto Heavy"/>
                <a:sym typeface="Mardoto Heavy"/>
              </a:rPr>
              <a:t>Recommendations and Strategies</a:t>
            </a:r>
          </a:p>
        </p:txBody>
      </p:sp>
      <p:sp>
        <p:nvSpPr>
          <p:cNvPr name="TextBox 32" id="32"/>
          <p:cNvSpPr txBox="true"/>
          <p:nvPr/>
        </p:nvSpPr>
        <p:spPr>
          <a:xfrm rot="0">
            <a:off x="6939296" y="8613491"/>
            <a:ext cx="6445845" cy="1299434"/>
          </a:xfrm>
          <a:prstGeom prst="rect">
            <a:avLst/>
          </a:prstGeom>
        </p:spPr>
        <p:txBody>
          <a:bodyPr anchor="t" rtlCol="false" tIns="0" lIns="0" bIns="0" rIns="0">
            <a:spAutoFit/>
          </a:bodyPr>
          <a:lstStyle/>
          <a:p>
            <a:pPr algn="l">
              <a:lnSpc>
                <a:spcPts val="3452"/>
              </a:lnSpc>
            </a:pPr>
            <a:r>
              <a:rPr lang="en-US" sz="2466">
                <a:solidFill>
                  <a:srgbClr val="000000"/>
                </a:solidFill>
                <a:latin typeface="Clear Sans"/>
                <a:ea typeface="Clear Sans"/>
                <a:cs typeface="Clear Sans"/>
                <a:sym typeface="Clear Sans"/>
              </a:rPr>
              <a:t>Formulate actionable strategies based on the analysis to enhance employee satisfaction, retention, and overall performance.</a:t>
            </a:r>
          </a:p>
        </p:txBody>
      </p:sp>
      <p:grpSp>
        <p:nvGrpSpPr>
          <p:cNvPr name="Group 33" id="33"/>
          <p:cNvGrpSpPr/>
          <p:nvPr/>
        </p:nvGrpSpPr>
        <p:grpSpPr>
          <a:xfrm rot="0">
            <a:off x="5775043" y="8061400"/>
            <a:ext cx="896896" cy="89689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B6A4"/>
            </a:solidFill>
          </p:spPr>
        </p:sp>
        <p:sp>
          <p:nvSpPr>
            <p:cNvPr name="TextBox 35" id="35"/>
            <p:cNvSpPr txBox="true"/>
            <p:nvPr/>
          </p:nvSpPr>
          <p:spPr>
            <a:xfrm>
              <a:off x="76200" y="95250"/>
              <a:ext cx="660400" cy="641350"/>
            </a:xfrm>
            <a:prstGeom prst="rect">
              <a:avLst/>
            </a:prstGeom>
          </p:spPr>
          <p:txBody>
            <a:bodyPr anchor="ctr" rtlCol="false" tIns="50800" lIns="50800" bIns="50800" rIns="50800"/>
            <a:lstStyle/>
            <a:p>
              <a:pPr algn="ctr">
                <a:lnSpc>
                  <a:spcPts val="1869"/>
                </a:lnSpc>
              </a:pPr>
            </a:p>
          </p:txBody>
        </p:sp>
      </p:grpSp>
      <p:sp>
        <p:nvSpPr>
          <p:cNvPr name="TextBox 36" id="36"/>
          <p:cNvSpPr txBox="true"/>
          <p:nvPr/>
        </p:nvSpPr>
        <p:spPr>
          <a:xfrm rot="0">
            <a:off x="5780533" y="8257692"/>
            <a:ext cx="944958" cy="447778"/>
          </a:xfrm>
          <a:prstGeom prst="rect">
            <a:avLst/>
          </a:prstGeom>
        </p:spPr>
        <p:txBody>
          <a:bodyPr anchor="t" rtlCol="false" tIns="0" lIns="0" bIns="0" rIns="0">
            <a:spAutoFit/>
          </a:bodyPr>
          <a:lstStyle/>
          <a:p>
            <a:pPr algn="ctr">
              <a:lnSpc>
                <a:spcPts val="3669"/>
              </a:lnSpc>
              <a:spcBef>
                <a:spcPct val="0"/>
              </a:spcBef>
            </a:pPr>
            <a:r>
              <a:rPr lang="en-US" b="true" sz="2620">
                <a:solidFill>
                  <a:srgbClr val="FFFFFF"/>
                </a:solidFill>
                <a:latin typeface="Mardoto Heavy"/>
                <a:ea typeface="Mardoto Heavy"/>
                <a:cs typeface="Mardoto Heavy"/>
                <a:sym typeface="Mardoto Heavy"/>
              </a:rPr>
              <a:t>05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793052" y="3242783"/>
            <a:ext cx="19874105" cy="3801435"/>
            <a:chOff x="0" y="0"/>
            <a:chExt cx="5439065" cy="1040361"/>
          </a:xfrm>
        </p:grpSpPr>
        <p:sp>
          <p:nvSpPr>
            <p:cNvPr name="Freeform 4" id="4"/>
            <p:cNvSpPr/>
            <p:nvPr/>
          </p:nvSpPr>
          <p:spPr>
            <a:xfrm flipH="false" flipV="false" rot="0">
              <a:off x="0" y="0"/>
              <a:ext cx="5439065" cy="1040361"/>
            </a:xfrm>
            <a:custGeom>
              <a:avLst/>
              <a:gdLst/>
              <a:ahLst/>
              <a:cxnLst/>
              <a:rect r="r" b="b" t="t" l="l"/>
              <a:pathLst>
                <a:path h="1040361" w="5439065">
                  <a:moveTo>
                    <a:pt x="0" y="0"/>
                  </a:moveTo>
                  <a:lnTo>
                    <a:pt x="5439065" y="0"/>
                  </a:lnTo>
                  <a:lnTo>
                    <a:pt x="5439065" y="1040361"/>
                  </a:lnTo>
                  <a:lnTo>
                    <a:pt x="0" y="1040361"/>
                  </a:lnTo>
                  <a:close/>
                </a:path>
              </a:pathLst>
            </a:custGeom>
            <a:solidFill>
              <a:srgbClr val="306E80"/>
            </a:solidFill>
          </p:spPr>
        </p:sp>
        <p:sp>
          <p:nvSpPr>
            <p:cNvPr name="TextBox 5" id="5"/>
            <p:cNvSpPr txBox="true"/>
            <p:nvPr/>
          </p:nvSpPr>
          <p:spPr>
            <a:xfrm>
              <a:off x="0" y="-161925"/>
              <a:ext cx="5439065" cy="1202286"/>
            </a:xfrm>
            <a:prstGeom prst="rect">
              <a:avLst/>
            </a:prstGeom>
          </p:spPr>
          <p:txBody>
            <a:bodyPr anchor="ctr" rtlCol="false" tIns="50800" lIns="50800" bIns="50800" rIns="50800"/>
            <a:lstStyle/>
            <a:p>
              <a:pPr algn="ctr">
                <a:lnSpc>
                  <a:spcPts val="12599"/>
                </a:lnSpc>
              </a:pPr>
              <a:r>
                <a:rPr lang="en-US" b="true" sz="8999">
                  <a:solidFill>
                    <a:srgbClr val="FFFFFF"/>
                  </a:solidFill>
                  <a:latin typeface="Open Sans Bold"/>
                  <a:ea typeface="Open Sans Bold"/>
                  <a:cs typeface="Open Sans Bold"/>
                  <a:sym typeface="Open Sans Bold"/>
                </a:rPr>
                <a:t>Data Overview</a:t>
              </a:r>
            </a:p>
          </p:txBody>
        </p:sp>
      </p:grpSp>
      <p:sp>
        <p:nvSpPr>
          <p:cNvPr name="TextBox 6" id="6"/>
          <p:cNvSpPr txBox="true"/>
          <p:nvPr/>
        </p:nvSpPr>
        <p:spPr>
          <a:xfrm rot="0">
            <a:off x="2338354" y="7584925"/>
            <a:ext cx="2373060" cy="1464510"/>
          </a:xfrm>
          <a:prstGeom prst="rect">
            <a:avLst/>
          </a:prstGeom>
        </p:spPr>
        <p:txBody>
          <a:bodyPr anchor="t" rtlCol="false" tIns="0" lIns="0" bIns="0" rIns="0">
            <a:spAutoFit/>
          </a:bodyPr>
          <a:lstStyle/>
          <a:p>
            <a:pPr algn="ctr">
              <a:lnSpc>
                <a:spcPts val="5903"/>
              </a:lnSpc>
            </a:pPr>
            <a:r>
              <a:rPr lang="en-US" b="true" sz="4217" i="true">
                <a:solidFill>
                  <a:srgbClr val="000000"/>
                </a:solidFill>
                <a:latin typeface="Montserrat Semi-Bold Italics"/>
                <a:ea typeface="Montserrat Semi-Bold Italics"/>
                <a:cs typeface="Montserrat Semi-Bold Italics"/>
                <a:sym typeface="Montserrat Semi-Bold Italics"/>
              </a:rPr>
              <a:t>Data </a:t>
            </a:r>
          </a:p>
          <a:p>
            <a:pPr algn="ctr">
              <a:lnSpc>
                <a:spcPts val="5903"/>
              </a:lnSpc>
              <a:spcBef>
                <a:spcPct val="0"/>
              </a:spcBef>
            </a:pPr>
            <a:r>
              <a:rPr lang="en-US" b="true" sz="4217" i="true">
                <a:solidFill>
                  <a:srgbClr val="000000"/>
                </a:solidFill>
                <a:latin typeface="Montserrat Semi-Bold Italics"/>
                <a:ea typeface="Montserrat Semi-Bold Italics"/>
                <a:cs typeface="Montserrat Semi-Bold Italics"/>
                <a:sym typeface="Montserrat Semi-Bold Italics"/>
              </a:rPr>
              <a:t>Source</a:t>
            </a:r>
          </a:p>
        </p:txBody>
      </p:sp>
      <p:sp>
        <p:nvSpPr>
          <p:cNvPr name="TextBox 7" id="7"/>
          <p:cNvSpPr txBox="true"/>
          <p:nvPr/>
        </p:nvSpPr>
        <p:spPr>
          <a:xfrm rot="0">
            <a:off x="6100807" y="7594450"/>
            <a:ext cx="2373060" cy="1383865"/>
          </a:xfrm>
          <a:prstGeom prst="rect">
            <a:avLst/>
          </a:prstGeom>
        </p:spPr>
        <p:txBody>
          <a:bodyPr anchor="t" rtlCol="false" tIns="0" lIns="0" bIns="0" rIns="0">
            <a:spAutoFit/>
          </a:bodyPr>
          <a:lstStyle/>
          <a:p>
            <a:pPr algn="ctr">
              <a:lnSpc>
                <a:spcPts val="5623"/>
              </a:lnSpc>
            </a:pPr>
            <a:r>
              <a:rPr lang="en-US" b="true" sz="4017" i="true">
                <a:solidFill>
                  <a:srgbClr val="000000"/>
                </a:solidFill>
                <a:latin typeface="Montserrat Semi-Bold Italics"/>
                <a:ea typeface="Montserrat Semi-Bold Italics"/>
                <a:cs typeface="Montserrat Semi-Bold Italics"/>
                <a:sym typeface="Montserrat Semi-Bold Italics"/>
              </a:rPr>
              <a:t>Data </a:t>
            </a:r>
          </a:p>
          <a:p>
            <a:pPr algn="ctr">
              <a:lnSpc>
                <a:spcPts val="5623"/>
              </a:lnSpc>
              <a:spcBef>
                <a:spcPct val="0"/>
              </a:spcBef>
            </a:pPr>
            <a:r>
              <a:rPr lang="en-US" b="true" sz="4017" i="true">
                <a:solidFill>
                  <a:srgbClr val="000000"/>
                </a:solidFill>
                <a:latin typeface="Montserrat Semi-Bold Italics"/>
                <a:ea typeface="Montserrat Semi-Bold Italics"/>
                <a:cs typeface="Montserrat Semi-Bold Italics"/>
                <a:sym typeface="Montserrat Semi-Bold Italics"/>
              </a:rPr>
              <a:t>Features</a:t>
            </a:r>
          </a:p>
        </p:txBody>
      </p:sp>
      <p:sp>
        <p:nvSpPr>
          <p:cNvPr name="TextBox 8" id="8"/>
          <p:cNvSpPr txBox="true"/>
          <p:nvPr/>
        </p:nvSpPr>
        <p:spPr>
          <a:xfrm rot="0">
            <a:off x="9825546" y="7584925"/>
            <a:ext cx="2373060" cy="1500070"/>
          </a:xfrm>
          <a:prstGeom prst="rect">
            <a:avLst/>
          </a:prstGeom>
        </p:spPr>
        <p:txBody>
          <a:bodyPr anchor="t" rtlCol="false" tIns="0" lIns="0" bIns="0" rIns="0">
            <a:spAutoFit/>
          </a:bodyPr>
          <a:lstStyle/>
          <a:p>
            <a:pPr algn="ctr">
              <a:lnSpc>
                <a:spcPts val="6043"/>
              </a:lnSpc>
            </a:pPr>
            <a:r>
              <a:rPr lang="en-US" b="true" sz="4317" i="true">
                <a:solidFill>
                  <a:srgbClr val="000000"/>
                </a:solidFill>
                <a:latin typeface="Montserrat Semi-Bold Italics"/>
                <a:ea typeface="Montserrat Semi-Bold Italics"/>
                <a:cs typeface="Montserrat Semi-Bold Italics"/>
                <a:sym typeface="Montserrat Semi-Bold Italics"/>
              </a:rPr>
              <a:t>Data </a:t>
            </a:r>
          </a:p>
          <a:p>
            <a:pPr algn="ctr">
              <a:lnSpc>
                <a:spcPts val="6043"/>
              </a:lnSpc>
              <a:spcBef>
                <a:spcPct val="0"/>
              </a:spcBef>
            </a:pPr>
            <a:r>
              <a:rPr lang="en-US" b="true" sz="4317" i="true">
                <a:solidFill>
                  <a:srgbClr val="000000"/>
                </a:solidFill>
                <a:latin typeface="Montserrat Semi-Bold Italics"/>
                <a:ea typeface="Montserrat Semi-Bold Italics"/>
                <a:cs typeface="Montserrat Semi-Bold Italics"/>
                <a:sym typeface="Montserrat Semi-Bold Italics"/>
              </a:rPr>
              <a:t>Size</a:t>
            </a:r>
          </a:p>
        </p:txBody>
      </p:sp>
      <p:sp>
        <p:nvSpPr>
          <p:cNvPr name="TextBox 9" id="9"/>
          <p:cNvSpPr txBox="true"/>
          <p:nvPr/>
        </p:nvSpPr>
        <p:spPr>
          <a:xfrm rot="0">
            <a:off x="13614450" y="7717640"/>
            <a:ext cx="3333158" cy="1367355"/>
          </a:xfrm>
          <a:prstGeom prst="rect">
            <a:avLst/>
          </a:prstGeom>
        </p:spPr>
        <p:txBody>
          <a:bodyPr anchor="t" rtlCol="false" tIns="0" lIns="0" bIns="0" rIns="0">
            <a:spAutoFit/>
          </a:bodyPr>
          <a:lstStyle/>
          <a:p>
            <a:pPr algn="ctr">
              <a:lnSpc>
                <a:spcPts val="5483"/>
              </a:lnSpc>
            </a:pPr>
            <a:r>
              <a:rPr lang="en-US" b="true" sz="3917" i="true">
                <a:solidFill>
                  <a:srgbClr val="000000"/>
                </a:solidFill>
                <a:latin typeface="Montserrat Semi-Bold Italics"/>
                <a:ea typeface="Montserrat Semi-Bold Italics"/>
                <a:cs typeface="Montserrat Semi-Bold Italics"/>
                <a:sym typeface="Montserrat Semi-Bold Italics"/>
              </a:rPr>
              <a:t>Data Quality</a:t>
            </a:r>
          </a:p>
          <a:p>
            <a:pPr algn="ctr">
              <a:lnSpc>
                <a:spcPts val="5483"/>
              </a:lnSpc>
              <a:spcBef>
                <a:spcPct val="0"/>
              </a:spcBef>
            </a:pPr>
            <a:r>
              <a:rPr lang="en-US" b="true" sz="3917" i="true">
                <a:solidFill>
                  <a:srgbClr val="000000"/>
                </a:solidFill>
                <a:latin typeface="Montserrat Semi-Bold Italics"/>
                <a:ea typeface="Montserrat Semi-Bold Italics"/>
                <a:cs typeface="Montserrat Semi-Bold Italics"/>
                <a:sym typeface="Montserrat Semi-Bold Italics"/>
              </a:rPr>
              <a:t>Issues</a:t>
            </a:r>
          </a:p>
        </p:txBody>
      </p:sp>
      <p:grpSp>
        <p:nvGrpSpPr>
          <p:cNvPr name="Group 10" id="10"/>
          <p:cNvGrpSpPr/>
          <p:nvPr/>
        </p:nvGrpSpPr>
        <p:grpSpPr>
          <a:xfrm rot="0">
            <a:off x="-2331218" y="6323577"/>
            <a:ext cx="3838660" cy="1347073"/>
            <a:chOff x="0" y="0"/>
            <a:chExt cx="1050549" cy="368661"/>
          </a:xfrm>
        </p:grpSpPr>
        <p:sp>
          <p:nvSpPr>
            <p:cNvPr name="Freeform 11" id="11"/>
            <p:cNvSpPr/>
            <p:nvPr/>
          </p:nvSpPr>
          <p:spPr>
            <a:xfrm flipH="false" flipV="false" rot="0">
              <a:off x="0" y="0"/>
              <a:ext cx="1050549" cy="368662"/>
            </a:xfrm>
            <a:custGeom>
              <a:avLst/>
              <a:gdLst/>
              <a:ahLst/>
              <a:cxnLst/>
              <a:rect r="r" b="b" t="t" l="l"/>
              <a:pathLst>
                <a:path h="368662" w="1050549">
                  <a:moveTo>
                    <a:pt x="0" y="0"/>
                  </a:moveTo>
                  <a:lnTo>
                    <a:pt x="1050549" y="0"/>
                  </a:lnTo>
                  <a:lnTo>
                    <a:pt x="1050549" y="368662"/>
                  </a:lnTo>
                  <a:lnTo>
                    <a:pt x="0" y="368662"/>
                  </a:lnTo>
                  <a:close/>
                </a:path>
              </a:pathLst>
            </a:custGeom>
            <a:solidFill>
              <a:srgbClr val="ECB6A3"/>
            </a:solidFill>
          </p:spPr>
        </p:sp>
        <p:sp>
          <p:nvSpPr>
            <p:cNvPr name="TextBox 12" id="12"/>
            <p:cNvSpPr txBox="true"/>
            <p:nvPr/>
          </p:nvSpPr>
          <p:spPr>
            <a:xfrm>
              <a:off x="0" y="-38100"/>
              <a:ext cx="1050549" cy="406761"/>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6947608" y="2566143"/>
            <a:ext cx="3838660" cy="1353280"/>
            <a:chOff x="0" y="0"/>
            <a:chExt cx="1050549" cy="370360"/>
          </a:xfrm>
        </p:grpSpPr>
        <p:sp>
          <p:nvSpPr>
            <p:cNvPr name="Freeform 14" id="14"/>
            <p:cNvSpPr/>
            <p:nvPr/>
          </p:nvSpPr>
          <p:spPr>
            <a:xfrm flipH="false" flipV="false" rot="0">
              <a:off x="0" y="0"/>
              <a:ext cx="1050549" cy="370360"/>
            </a:xfrm>
            <a:custGeom>
              <a:avLst/>
              <a:gdLst/>
              <a:ahLst/>
              <a:cxnLst/>
              <a:rect r="r" b="b" t="t" l="l"/>
              <a:pathLst>
                <a:path h="370360" w="1050549">
                  <a:moveTo>
                    <a:pt x="0" y="0"/>
                  </a:moveTo>
                  <a:lnTo>
                    <a:pt x="1050549" y="0"/>
                  </a:lnTo>
                  <a:lnTo>
                    <a:pt x="1050549" y="370360"/>
                  </a:lnTo>
                  <a:lnTo>
                    <a:pt x="0" y="370360"/>
                  </a:lnTo>
                  <a:close/>
                </a:path>
              </a:pathLst>
            </a:custGeom>
            <a:solidFill>
              <a:srgbClr val="ECB6A3"/>
            </a:solidFill>
          </p:spPr>
        </p:sp>
        <p:sp>
          <p:nvSpPr>
            <p:cNvPr name="TextBox 15" id="15"/>
            <p:cNvSpPr txBox="true"/>
            <p:nvPr/>
          </p:nvSpPr>
          <p:spPr>
            <a:xfrm>
              <a:off x="0" y="-38100"/>
              <a:ext cx="1050549" cy="40846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2331218" y="7375375"/>
            <a:ext cx="3838660" cy="1347073"/>
            <a:chOff x="0" y="0"/>
            <a:chExt cx="1050549" cy="368661"/>
          </a:xfrm>
        </p:grpSpPr>
        <p:sp>
          <p:nvSpPr>
            <p:cNvPr name="Freeform 4" id="4"/>
            <p:cNvSpPr/>
            <p:nvPr/>
          </p:nvSpPr>
          <p:spPr>
            <a:xfrm flipH="false" flipV="false" rot="0">
              <a:off x="0" y="0"/>
              <a:ext cx="1050549" cy="368662"/>
            </a:xfrm>
            <a:custGeom>
              <a:avLst/>
              <a:gdLst/>
              <a:ahLst/>
              <a:cxnLst/>
              <a:rect r="r" b="b" t="t" l="l"/>
              <a:pathLst>
                <a:path h="368662" w="1050549">
                  <a:moveTo>
                    <a:pt x="0" y="0"/>
                  </a:moveTo>
                  <a:lnTo>
                    <a:pt x="1050549" y="0"/>
                  </a:lnTo>
                  <a:lnTo>
                    <a:pt x="1050549" y="368662"/>
                  </a:lnTo>
                  <a:lnTo>
                    <a:pt x="0" y="368662"/>
                  </a:lnTo>
                  <a:close/>
                </a:path>
              </a:pathLst>
            </a:custGeom>
            <a:solidFill>
              <a:srgbClr val="E8B6A4"/>
            </a:solidFill>
          </p:spPr>
        </p:sp>
        <p:sp>
          <p:nvSpPr>
            <p:cNvPr name="TextBox 5" id="5"/>
            <p:cNvSpPr txBox="true"/>
            <p:nvPr/>
          </p:nvSpPr>
          <p:spPr>
            <a:xfrm>
              <a:off x="0" y="-38100"/>
              <a:ext cx="1050549" cy="4067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947608" y="2423268"/>
            <a:ext cx="3838660" cy="1353280"/>
            <a:chOff x="0" y="0"/>
            <a:chExt cx="1050549" cy="370360"/>
          </a:xfrm>
        </p:grpSpPr>
        <p:sp>
          <p:nvSpPr>
            <p:cNvPr name="Freeform 7" id="7"/>
            <p:cNvSpPr/>
            <p:nvPr/>
          </p:nvSpPr>
          <p:spPr>
            <a:xfrm flipH="false" flipV="false" rot="0">
              <a:off x="0" y="0"/>
              <a:ext cx="1050549" cy="370360"/>
            </a:xfrm>
            <a:custGeom>
              <a:avLst/>
              <a:gdLst/>
              <a:ahLst/>
              <a:cxnLst/>
              <a:rect r="r" b="b" t="t" l="l"/>
              <a:pathLst>
                <a:path h="370360" w="1050549">
                  <a:moveTo>
                    <a:pt x="0" y="0"/>
                  </a:moveTo>
                  <a:lnTo>
                    <a:pt x="1050549" y="0"/>
                  </a:lnTo>
                  <a:lnTo>
                    <a:pt x="1050549" y="370360"/>
                  </a:lnTo>
                  <a:lnTo>
                    <a:pt x="0" y="370360"/>
                  </a:lnTo>
                  <a:close/>
                </a:path>
              </a:pathLst>
            </a:custGeom>
            <a:solidFill>
              <a:srgbClr val="E8B6A4"/>
            </a:solidFill>
          </p:spPr>
        </p:sp>
        <p:sp>
          <p:nvSpPr>
            <p:cNvPr name="TextBox 8" id="8"/>
            <p:cNvSpPr txBox="true"/>
            <p:nvPr/>
          </p:nvSpPr>
          <p:spPr>
            <a:xfrm>
              <a:off x="0" y="-38100"/>
              <a:ext cx="1050549" cy="40846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860643" y="3636404"/>
            <a:ext cx="13649689" cy="4482567"/>
          </a:xfrm>
          <a:prstGeom prst="rect">
            <a:avLst/>
          </a:prstGeom>
        </p:spPr>
        <p:txBody>
          <a:bodyPr anchor="t" rtlCol="false" tIns="0" lIns="0" bIns="0" rIns="0">
            <a:spAutoFit/>
          </a:bodyPr>
          <a:lstStyle/>
          <a:p>
            <a:pPr algn="l">
              <a:lnSpc>
                <a:spcPts val="5985"/>
              </a:lnSpc>
            </a:pPr>
            <a:r>
              <a:rPr lang="en-US" sz="4401" spc="334">
                <a:solidFill>
                  <a:srgbClr val="000000"/>
                </a:solidFill>
                <a:latin typeface="Clear Sans"/>
                <a:ea typeface="Clear Sans"/>
                <a:cs typeface="Clear Sans"/>
                <a:sym typeface="Clear Sans"/>
              </a:rPr>
              <a:t>The dataset is sourced from Kaggle:</a:t>
            </a:r>
            <a:r>
              <a:rPr lang="en-US" sz="4401" spc="334" b="true">
                <a:solidFill>
                  <a:srgbClr val="000000"/>
                </a:solidFill>
                <a:latin typeface="Clear Sans Bold"/>
                <a:ea typeface="Clear Sans Bold"/>
                <a:cs typeface="Clear Sans Bold"/>
                <a:sym typeface="Clear Sans Bold"/>
              </a:rPr>
              <a:t> </a:t>
            </a:r>
            <a:r>
              <a:rPr lang="en-US" b="true" sz="4401" spc="334" u="sng">
                <a:solidFill>
                  <a:srgbClr val="000000"/>
                </a:solidFill>
                <a:latin typeface="Clear Sans Bold"/>
                <a:ea typeface="Clear Sans Bold"/>
                <a:cs typeface="Clear Sans Bold"/>
                <a:sym typeface="Clear Sans Bold"/>
                <a:hlinkClick r:id="rId3" tooltip="https://www.kaggle.com/datasets/pavansubhasht/ibm-hr-analytics-attrition-dataset"/>
              </a:rPr>
              <a:t>IBM HR Analytics Attrition Dataset</a:t>
            </a:r>
            <a:r>
              <a:rPr lang="en-US" sz="4401" spc="334">
                <a:solidFill>
                  <a:srgbClr val="000000"/>
                </a:solidFill>
                <a:latin typeface="Clear Sans"/>
                <a:ea typeface="Clear Sans"/>
                <a:cs typeface="Clear Sans"/>
                <a:sym typeface="Clear Sans"/>
              </a:rPr>
              <a:t>. It includes detailed information on employee attributes and performance metrics used to analyze attrition, satisfaction, and other key HR-related outcomes.</a:t>
            </a:r>
          </a:p>
        </p:txBody>
      </p:sp>
      <p:grpSp>
        <p:nvGrpSpPr>
          <p:cNvPr name="Group 10" id="10"/>
          <p:cNvGrpSpPr/>
          <p:nvPr/>
        </p:nvGrpSpPr>
        <p:grpSpPr>
          <a:xfrm rot="0">
            <a:off x="-411887" y="-55195"/>
            <a:ext cx="8887506" cy="1943344"/>
            <a:chOff x="0" y="0"/>
            <a:chExt cx="2432297" cy="531847"/>
          </a:xfrm>
        </p:grpSpPr>
        <p:sp>
          <p:nvSpPr>
            <p:cNvPr name="Freeform 11" id="11"/>
            <p:cNvSpPr/>
            <p:nvPr/>
          </p:nvSpPr>
          <p:spPr>
            <a:xfrm flipH="false" flipV="false" rot="0">
              <a:off x="0" y="0"/>
              <a:ext cx="2432297" cy="531847"/>
            </a:xfrm>
            <a:custGeom>
              <a:avLst/>
              <a:gdLst/>
              <a:ahLst/>
              <a:cxnLst/>
              <a:rect r="r" b="b" t="t" l="l"/>
              <a:pathLst>
                <a:path h="531847" w="2432297">
                  <a:moveTo>
                    <a:pt x="0" y="0"/>
                  </a:moveTo>
                  <a:lnTo>
                    <a:pt x="2432297" y="0"/>
                  </a:lnTo>
                  <a:lnTo>
                    <a:pt x="2432297" y="531847"/>
                  </a:lnTo>
                  <a:lnTo>
                    <a:pt x="0" y="531847"/>
                  </a:lnTo>
                  <a:close/>
                </a:path>
              </a:pathLst>
            </a:custGeom>
            <a:solidFill>
              <a:srgbClr val="306E80"/>
            </a:solidFill>
          </p:spPr>
        </p:sp>
        <p:sp>
          <p:nvSpPr>
            <p:cNvPr name="TextBox 12" id="12"/>
            <p:cNvSpPr txBox="true"/>
            <p:nvPr/>
          </p:nvSpPr>
          <p:spPr>
            <a:xfrm>
              <a:off x="0" y="-161925"/>
              <a:ext cx="2432297" cy="693772"/>
            </a:xfrm>
            <a:prstGeom prst="rect">
              <a:avLst/>
            </a:prstGeom>
          </p:spPr>
          <p:txBody>
            <a:bodyPr anchor="ctr" rtlCol="false" tIns="50800" lIns="50800" bIns="50800" rIns="50800"/>
            <a:lstStyle/>
            <a:p>
              <a:pPr algn="ctr">
                <a:lnSpc>
                  <a:spcPts val="12599"/>
                </a:lnSpc>
              </a:pPr>
              <a:r>
                <a:rPr lang="en-US" b="true" sz="8999">
                  <a:solidFill>
                    <a:srgbClr val="FFFFFF"/>
                  </a:solidFill>
                  <a:latin typeface="Open Sans Bold"/>
                  <a:ea typeface="Open Sans Bold"/>
                  <a:cs typeface="Open Sans Bold"/>
                  <a:sym typeface="Open Sans Bold"/>
                </a:rPr>
                <a:t>Data Source</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2331218" y="7375375"/>
            <a:ext cx="3838660" cy="1347073"/>
            <a:chOff x="0" y="0"/>
            <a:chExt cx="1050549" cy="368661"/>
          </a:xfrm>
        </p:grpSpPr>
        <p:sp>
          <p:nvSpPr>
            <p:cNvPr name="Freeform 4" id="4"/>
            <p:cNvSpPr/>
            <p:nvPr/>
          </p:nvSpPr>
          <p:spPr>
            <a:xfrm flipH="false" flipV="false" rot="0">
              <a:off x="0" y="0"/>
              <a:ext cx="1050549" cy="368662"/>
            </a:xfrm>
            <a:custGeom>
              <a:avLst/>
              <a:gdLst/>
              <a:ahLst/>
              <a:cxnLst/>
              <a:rect r="r" b="b" t="t" l="l"/>
              <a:pathLst>
                <a:path h="368662" w="1050549">
                  <a:moveTo>
                    <a:pt x="0" y="0"/>
                  </a:moveTo>
                  <a:lnTo>
                    <a:pt x="1050549" y="0"/>
                  </a:lnTo>
                  <a:lnTo>
                    <a:pt x="1050549" y="368662"/>
                  </a:lnTo>
                  <a:lnTo>
                    <a:pt x="0" y="368662"/>
                  </a:lnTo>
                  <a:close/>
                </a:path>
              </a:pathLst>
            </a:custGeom>
            <a:solidFill>
              <a:srgbClr val="ECB6A3"/>
            </a:solidFill>
          </p:spPr>
        </p:sp>
        <p:sp>
          <p:nvSpPr>
            <p:cNvPr name="TextBox 5" id="5"/>
            <p:cNvSpPr txBox="true"/>
            <p:nvPr/>
          </p:nvSpPr>
          <p:spPr>
            <a:xfrm>
              <a:off x="0" y="-38100"/>
              <a:ext cx="1050549" cy="40676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947608" y="2423268"/>
            <a:ext cx="3838660" cy="1353280"/>
            <a:chOff x="0" y="0"/>
            <a:chExt cx="1050549" cy="370360"/>
          </a:xfrm>
        </p:grpSpPr>
        <p:sp>
          <p:nvSpPr>
            <p:cNvPr name="Freeform 7" id="7"/>
            <p:cNvSpPr/>
            <p:nvPr/>
          </p:nvSpPr>
          <p:spPr>
            <a:xfrm flipH="false" flipV="false" rot="0">
              <a:off x="0" y="0"/>
              <a:ext cx="1050549" cy="370360"/>
            </a:xfrm>
            <a:custGeom>
              <a:avLst/>
              <a:gdLst/>
              <a:ahLst/>
              <a:cxnLst/>
              <a:rect r="r" b="b" t="t" l="l"/>
              <a:pathLst>
                <a:path h="370360" w="1050549">
                  <a:moveTo>
                    <a:pt x="0" y="0"/>
                  </a:moveTo>
                  <a:lnTo>
                    <a:pt x="1050549" y="0"/>
                  </a:lnTo>
                  <a:lnTo>
                    <a:pt x="1050549" y="370360"/>
                  </a:lnTo>
                  <a:lnTo>
                    <a:pt x="0" y="370360"/>
                  </a:lnTo>
                  <a:close/>
                </a:path>
              </a:pathLst>
            </a:custGeom>
            <a:solidFill>
              <a:srgbClr val="ECB6A3"/>
            </a:solidFill>
          </p:spPr>
        </p:sp>
        <p:sp>
          <p:nvSpPr>
            <p:cNvPr name="TextBox 8" id="8"/>
            <p:cNvSpPr txBox="true"/>
            <p:nvPr/>
          </p:nvSpPr>
          <p:spPr>
            <a:xfrm>
              <a:off x="0" y="-38100"/>
              <a:ext cx="1050549" cy="40846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51853" y="4031231"/>
            <a:ext cx="17584293" cy="3786151"/>
          </a:xfrm>
          <a:prstGeom prst="rect">
            <a:avLst/>
          </a:prstGeom>
        </p:spPr>
        <p:txBody>
          <a:bodyPr anchor="t" rtlCol="false" tIns="0" lIns="0" bIns="0" rIns="0">
            <a:spAutoFit/>
          </a:bodyPr>
          <a:lstStyle/>
          <a:p>
            <a:pPr algn="just" marL="961822" indent="-480911" lvl="1">
              <a:lnSpc>
                <a:spcPts val="6058"/>
              </a:lnSpc>
              <a:buFont typeface="Arial"/>
              <a:buChar char="•"/>
            </a:pPr>
            <a:r>
              <a:rPr lang="en-US" b="true" sz="4454" spc="338">
                <a:solidFill>
                  <a:srgbClr val="000000"/>
                </a:solidFill>
                <a:latin typeface="Clear Sans Bold"/>
                <a:ea typeface="Clear Sans Bold"/>
                <a:cs typeface="Clear Sans Bold"/>
                <a:sym typeface="Clear Sans Bold"/>
              </a:rPr>
              <a:t>Data Volume:</a:t>
            </a:r>
            <a:r>
              <a:rPr lang="en-US" sz="4454" spc="338">
                <a:solidFill>
                  <a:srgbClr val="000000"/>
                </a:solidFill>
                <a:latin typeface="Clear Sans"/>
                <a:ea typeface="Clear Sans"/>
                <a:cs typeface="Clear Sans"/>
                <a:sym typeface="Clear Sans"/>
              </a:rPr>
              <a:t> 1,470</a:t>
            </a:r>
            <a:r>
              <a:rPr lang="en-US" sz="4454" spc="338" u="none">
                <a:solidFill>
                  <a:srgbClr val="000000"/>
                </a:solidFill>
                <a:latin typeface="Clear Sans"/>
                <a:ea typeface="Clear Sans"/>
                <a:cs typeface="Clear Sans"/>
                <a:sym typeface="Clear Sans"/>
              </a:rPr>
              <a:t> </a:t>
            </a:r>
            <a:r>
              <a:rPr lang="en-US" sz="4454" spc="338">
                <a:solidFill>
                  <a:srgbClr val="000000"/>
                </a:solidFill>
                <a:latin typeface="Clear Sans"/>
                <a:ea typeface="Clear Sans"/>
                <a:cs typeface="Clear Sans"/>
                <a:sym typeface="Clear Sans"/>
              </a:rPr>
              <a:t>emp</a:t>
            </a:r>
            <a:r>
              <a:rPr lang="en-US" sz="4454" spc="338" u="none">
                <a:solidFill>
                  <a:srgbClr val="000000"/>
                </a:solidFill>
                <a:latin typeface="Clear Sans"/>
                <a:ea typeface="Clear Sans"/>
                <a:cs typeface="Clear Sans"/>
                <a:sym typeface="Clear Sans"/>
              </a:rPr>
              <a:t>l</a:t>
            </a:r>
            <a:r>
              <a:rPr lang="en-US" sz="4454" spc="338">
                <a:solidFill>
                  <a:srgbClr val="000000"/>
                </a:solidFill>
                <a:latin typeface="Clear Sans"/>
                <a:ea typeface="Clear Sans"/>
                <a:cs typeface="Clear Sans"/>
                <a:sym typeface="Clear Sans"/>
              </a:rPr>
              <a:t>o</a:t>
            </a:r>
            <a:r>
              <a:rPr lang="en-US" sz="4454" spc="338" u="none">
                <a:solidFill>
                  <a:srgbClr val="000000"/>
                </a:solidFill>
                <a:latin typeface="Clear Sans"/>
                <a:ea typeface="Clear Sans"/>
                <a:cs typeface="Clear Sans"/>
                <a:sym typeface="Clear Sans"/>
              </a:rPr>
              <a:t>y</a:t>
            </a:r>
            <a:r>
              <a:rPr lang="en-US" sz="4454" spc="338">
                <a:solidFill>
                  <a:srgbClr val="000000"/>
                </a:solidFill>
                <a:latin typeface="Clear Sans"/>
                <a:ea typeface="Clear Sans"/>
                <a:cs typeface="Clear Sans"/>
                <a:sym typeface="Clear Sans"/>
              </a:rPr>
              <a:t>ee</a:t>
            </a:r>
            <a:r>
              <a:rPr lang="en-US" sz="4454" spc="338" u="none">
                <a:solidFill>
                  <a:srgbClr val="000000"/>
                </a:solidFill>
                <a:latin typeface="Clear Sans"/>
                <a:ea typeface="Clear Sans"/>
                <a:cs typeface="Clear Sans"/>
                <a:sym typeface="Clear Sans"/>
              </a:rPr>
              <a:t> r</a:t>
            </a:r>
            <a:r>
              <a:rPr lang="en-US" sz="4454" spc="338">
                <a:solidFill>
                  <a:srgbClr val="000000"/>
                </a:solidFill>
                <a:latin typeface="Clear Sans"/>
                <a:ea typeface="Clear Sans"/>
                <a:cs typeface="Clear Sans"/>
                <a:sym typeface="Clear Sans"/>
              </a:rPr>
              <a:t>ec</a:t>
            </a:r>
            <a:r>
              <a:rPr lang="en-US" sz="4454" spc="338" u="none">
                <a:solidFill>
                  <a:srgbClr val="000000"/>
                </a:solidFill>
                <a:latin typeface="Clear Sans"/>
                <a:ea typeface="Clear Sans"/>
                <a:cs typeface="Clear Sans"/>
                <a:sym typeface="Clear Sans"/>
              </a:rPr>
              <a:t>o</a:t>
            </a:r>
            <a:r>
              <a:rPr lang="en-US" sz="4454" spc="338">
                <a:solidFill>
                  <a:srgbClr val="000000"/>
                </a:solidFill>
                <a:latin typeface="Clear Sans"/>
                <a:ea typeface="Clear Sans"/>
                <a:cs typeface="Clear Sans"/>
                <a:sym typeface="Clear Sans"/>
              </a:rPr>
              <a:t>rds.</a:t>
            </a:r>
          </a:p>
          <a:p>
            <a:pPr algn="just" marL="961822" indent="-480911" lvl="1">
              <a:lnSpc>
                <a:spcPts val="6058"/>
              </a:lnSpc>
              <a:buFont typeface="Arial"/>
              <a:buChar char="•"/>
            </a:pPr>
            <a:r>
              <a:rPr lang="en-US" b="true" sz="4454" spc="338">
                <a:solidFill>
                  <a:srgbClr val="000000"/>
                </a:solidFill>
                <a:latin typeface="Clear Sans Bold"/>
                <a:ea typeface="Clear Sans Bold"/>
                <a:cs typeface="Clear Sans Bold"/>
                <a:sym typeface="Clear Sans Bold"/>
              </a:rPr>
              <a:t>Fe</a:t>
            </a:r>
            <a:r>
              <a:rPr lang="en-US" b="true" sz="4454" spc="338" u="none">
                <a:solidFill>
                  <a:srgbClr val="000000"/>
                </a:solidFill>
                <a:latin typeface="Clear Sans Bold"/>
                <a:ea typeface="Clear Sans Bold"/>
                <a:cs typeface="Clear Sans Bold"/>
                <a:sym typeface="Clear Sans Bold"/>
              </a:rPr>
              <a:t>at</a:t>
            </a:r>
            <a:r>
              <a:rPr lang="en-US" b="true" sz="4454" spc="338">
                <a:solidFill>
                  <a:srgbClr val="000000"/>
                </a:solidFill>
                <a:latin typeface="Clear Sans Bold"/>
                <a:ea typeface="Clear Sans Bold"/>
                <a:cs typeface="Clear Sans Bold"/>
                <a:sym typeface="Clear Sans Bold"/>
              </a:rPr>
              <a:t>ure</a:t>
            </a:r>
            <a:r>
              <a:rPr lang="en-US" b="true" sz="4454" spc="338" u="none">
                <a:solidFill>
                  <a:srgbClr val="000000"/>
                </a:solidFill>
                <a:latin typeface="Clear Sans Bold"/>
                <a:ea typeface="Clear Sans Bold"/>
                <a:cs typeface="Clear Sans Bold"/>
                <a:sym typeface="Clear Sans Bold"/>
              </a:rPr>
              <a:t>s</a:t>
            </a:r>
            <a:r>
              <a:rPr lang="en-US" b="true" sz="4454" spc="338">
                <a:solidFill>
                  <a:srgbClr val="000000"/>
                </a:solidFill>
                <a:latin typeface="Clear Sans Bold"/>
                <a:ea typeface="Clear Sans Bold"/>
                <a:cs typeface="Clear Sans Bold"/>
                <a:sym typeface="Clear Sans Bold"/>
              </a:rPr>
              <a:t>:</a:t>
            </a:r>
            <a:r>
              <a:rPr lang="en-US" sz="4454" spc="338">
                <a:solidFill>
                  <a:srgbClr val="000000"/>
                </a:solidFill>
                <a:latin typeface="Clear Sans"/>
                <a:ea typeface="Clear Sans"/>
                <a:cs typeface="Clear Sans"/>
                <a:sym typeface="Clear Sans"/>
              </a:rPr>
              <a:t> 35 columns (fields).</a:t>
            </a:r>
          </a:p>
          <a:p>
            <a:pPr algn="just" marL="961822" indent="-480911" lvl="1">
              <a:lnSpc>
                <a:spcPts val="6058"/>
              </a:lnSpc>
              <a:buFont typeface="Arial"/>
              <a:buChar char="•"/>
            </a:pPr>
            <a:r>
              <a:rPr lang="en-US" b="true" sz="4454" spc="338">
                <a:solidFill>
                  <a:srgbClr val="000000"/>
                </a:solidFill>
                <a:latin typeface="Clear Sans Bold"/>
                <a:ea typeface="Clear Sans Bold"/>
                <a:cs typeface="Clear Sans Bold"/>
                <a:sym typeface="Clear Sans Bold"/>
              </a:rPr>
              <a:t>File Size:</a:t>
            </a:r>
            <a:r>
              <a:rPr lang="en-US" sz="4454" spc="338">
                <a:solidFill>
                  <a:srgbClr val="000000"/>
                </a:solidFill>
                <a:latin typeface="Clear Sans"/>
                <a:ea typeface="Clear Sans"/>
                <a:cs typeface="Clear Sans"/>
                <a:sym typeface="Clear Sans"/>
              </a:rPr>
              <a:t> The dataset is relatively small, around 200KB.</a:t>
            </a:r>
          </a:p>
          <a:p>
            <a:pPr algn="just" marL="961822" indent="-480911" lvl="1">
              <a:lnSpc>
                <a:spcPts val="6058"/>
              </a:lnSpc>
              <a:buFont typeface="Arial"/>
              <a:buChar char="•"/>
            </a:pPr>
            <a:r>
              <a:rPr lang="en-US" b="true" sz="4454" spc="338">
                <a:solidFill>
                  <a:srgbClr val="000000"/>
                </a:solidFill>
                <a:latin typeface="Clear Sans Bold"/>
                <a:ea typeface="Clear Sans Bold"/>
                <a:cs typeface="Clear Sans Bold"/>
                <a:sym typeface="Clear Sans Bold"/>
              </a:rPr>
              <a:t>File Type: .</a:t>
            </a:r>
            <a:r>
              <a:rPr lang="en-US" sz="4454" spc="338">
                <a:solidFill>
                  <a:srgbClr val="000000"/>
                </a:solidFill>
                <a:latin typeface="Clear Sans"/>
                <a:ea typeface="Clear Sans"/>
                <a:cs typeface="Clear Sans"/>
                <a:sym typeface="Clear Sans"/>
              </a:rPr>
              <a:t>CSV File</a:t>
            </a:r>
          </a:p>
          <a:p>
            <a:pPr algn="just">
              <a:lnSpc>
                <a:spcPts val="6058"/>
              </a:lnSpc>
            </a:pPr>
          </a:p>
        </p:txBody>
      </p:sp>
      <p:grpSp>
        <p:nvGrpSpPr>
          <p:cNvPr name="Group 10" id="10"/>
          <p:cNvGrpSpPr/>
          <p:nvPr/>
        </p:nvGrpSpPr>
        <p:grpSpPr>
          <a:xfrm rot="0">
            <a:off x="-392837" y="-55195"/>
            <a:ext cx="7615650" cy="1943344"/>
            <a:chOff x="0" y="0"/>
            <a:chExt cx="2084220" cy="531847"/>
          </a:xfrm>
        </p:grpSpPr>
        <p:sp>
          <p:nvSpPr>
            <p:cNvPr name="Freeform 11" id="11"/>
            <p:cNvSpPr/>
            <p:nvPr/>
          </p:nvSpPr>
          <p:spPr>
            <a:xfrm flipH="false" flipV="false" rot="0">
              <a:off x="0" y="0"/>
              <a:ext cx="2084220" cy="531847"/>
            </a:xfrm>
            <a:custGeom>
              <a:avLst/>
              <a:gdLst/>
              <a:ahLst/>
              <a:cxnLst/>
              <a:rect r="r" b="b" t="t" l="l"/>
              <a:pathLst>
                <a:path h="531847" w="2084220">
                  <a:moveTo>
                    <a:pt x="0" y="0"/>
                  </a:moveTo>
                  <a:lnTo>
                    <a:pt x="2084220" y="0"/>
                  </a:lnTo>
                  <a:lnTo>
                    <a:pt x="2084220" y="531847"/>
                  </a:lnTo>
                  <a:lnTo>
                    <a:pt x="0" y="531847"/>
                  </a:lnTo>
                  <a:close/>
                </a:path>
              </a:pathLst>
            </a:custGeom>
            <a:solidFill>
              <a:srgbClr val="306E80"/>
            </a:solidFill>
          </p:spPr>
        </p:sp>
        <p:sp>
          <p:nvSpPr>
            <p:cNvPr name="TextBox 12" id="12"/>
            <p:cNvSpPr txBox="true"/>
            <p:nvPr/>
          </p:nvSpPr>
          <p:spPr>
            <a:xfrm>
              <a:off x="0" y="-161925"/>
              <a:ext cx="2084220" cy="693772"/>
            </a:xfrm>
            <a:prstGeom prst="rect">
              <a:avLst/>
            </a:prstGeom>
          </p:spPr>
          <p:txBody>
            <a:bodyPr anchor="ctr" rtlCol="false" tIns="50800" lIns="50800" bIns="50800" rIns="50800"/>
            <a:lstStyle/>
            <a:p>
              <a:pPr algn="ctr">
                <a:lnSpc>
                  <a:spcPts val="12599"/>
                </a:lnSpc>
              </a:pPr>
              <a:r>
                <a:rPr lang="en-US" b="true" sz="8999">
                  <a:solidFill>
                    <a:srgbClr val="FFFFFF"/>
                  </a:solidFill>
                  <a:latin typeface="Open Sans Bold"/>
                  <a:ea typeface="Open Sans Bold"/>
                  <a:cs typeface="Open Sans Bold"/>
                  <a:sym typeface="Open Sans Bold"/>
                </a:rPr>
                <a:t>Data Size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DAGTf41Swrg</dc:identifier>
  <dcterms:modified xsi:type="dcterms:W3CDTF">2011-08-01T06:04:30Z</dcterms:modified>
  <cp:revision>1</cp:revision>
  <dc:title>Green and Orange Professional Business Project Proposal Tech Company Presentation</dc:title>
</cp:coreProperties>
</file>